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4"/>
  </p:notesMasterIdLst>
  <p:handoutMasterIdLst>
    <p:handoutMasterId r:id="rId55"/>
  </p:handoutMasterIdLst>
  <p:sldIdLst>
    <p:sldId id="376" r:id="rId2"/>
    <p:sldId id="377" r:id="rId3"/>
    <p:sldId id="410" r:id="rId4"/>
    <p:sldId id="418" r:id="rId5"/>
    <p:sldId id="420" r:id="rId6"/>
    <p:sldId id="419" r:id="rId7"/>
    <p:sldId id="421" r:id="rId8"/>
    <p:sldId id="422" r:id="rId9"/>
    <p:sldId id="415" r:id="rId10"/>
    <p:sldId id="423" r:id="rId11"/>
    <p:sldId id="416" r:id="rId12"/>
    <p:sldId id="417" r:id="rId13"/>
    <p:sldId id="424" r:id="rId14"/>
    <p:sldId id="425" r:id="rId15"/>
    <p:sldId id="426" r:id="rId16"/>
    <p:sldId id="427" r:id="rId17"/>
    <p:sldId id="428" r:id="rId18"/>
    <p:sldId id="430" r:id="rId19"/>
    <p:sldId id="411" r:id="rId20"/>
    <p:sldId id="414" r:id="rId21"/>
    <p:sldId id="413" r:id="rId22"/>
    <p:sldId id="431" r:id="rId23"/>
    <p:sldId id="432" r:id="rId24"/>
    <p:sldId id="433" r:id="rId25"/>
    <p:sldId id="434" r:id="rId26"/>
    <p:sldId id="435" r:id="rId27"/>
    <p:sldId id="392" r:id="rId28"/>
    <p:sldId id="412" r:id="rId29"/>
    <p:sldId id="381" r:id="rId30"/>
    <p:sldId id="382" r:id="rId31"/>
    <p:sldId id="401" r:id="rId32"/>
    <p:sldId id="402" r:id="rId33"/>
    <p:sldId id="403" r:id="rId34"/>
    <p:sldId id="384" r:id="rId35"/>
    <p:sldId id="387" r:id="rId36"/>
    <p:sldId id="388" r:id="rId37"/>
    <p:sldId id="389" r:id="rId38"/>
    <p:sldId id="390" r:id="rId39"/>
    <p:sldId id="391" r:id="rId40"/>
    <p:sldId id="404" r:id="rId41"/>
    <p:sldId id="405" r:id="rId42"/>
    <p:sldId id="406" r:id="rId43"/>
    <p:sldId id="407" r:id="rId44"/>
    <p:sldId id="408" r:id="rId45"/>
    <p:sldId id="409" r:id="rId46"/>
    <p:sldId id="394" r:id="rId47"/>
    <p:sldId id="397" r:id="rId48"/>
    <p:sldId id="395" r:id="rId49"/>
    <p:sldId id="398" r:id="rId50"/>
    <p:sldId id="399" r:id="rId51"/>
    <p:sldId id="396" r:id="rId52"/>
    <p:sldId id="400" r:id="rId53"/>
  </p:sldIdLst>
  <p:sldSz cx="9144000" cy="6858000" type="screen4x3"/>
  <p:notesSz cx="6834188" cy="99790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0000"/>
    <a:srgbClr val="CC9900"/>
    <a:srgbClr val="FF6600"/>
    <a:srgbClr val="CC3300"/>
    <a:srgbClr val="995B09"/>
    <a:srgbClr val="BD710B"/>
    <a:srgbClr val="C5750B"/>
    <a:srgbClr val="C4A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37" autoAdjust="0"/>
    <p:restoredTop sz="99441" autoAdjust="0"/>
  </p:normalViewPr>
  <p:slideViewPr>
    <p:cSldViewPr>
      <p:cViewPr varScale="1">
        <p:scale>
          <a:sx n="85" d="100"/>
          <a:sy n="85" d="100"/>
        </p:scale>
        <p:origin x="-115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119811" name="Rectangle 3"/>
          <p:cNvSpPr>
            <a:spLocks noGrp="1" noChangeArrowheads="1"/>
          </p:cNvSpPr>
          <p:nvPr>
            <p:ph type="dt" sz="quarter"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19812" name="Rectangle 4"/>
          <p:cNvSpPr>
            <a:spLocks noGrp="1" noChangeArrowheads="1"/>
          </p:cNvSpPr>
          <p:nvPr>
            <p:ph type="ftr" sz="quarter" idx="2"/>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9813" name="Rectangle 5"/>
          <p:cNvSpPr>
            <a:spLocks noGrp="1" noChangeArrowheads="1"/>
          </p:cNvSpPr>
          <p:nvPr>
            <p:ph type="sldNum" sz="quarter" idx="3"/>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484E781-329D-4067-BEC5-E4BBBF7E57FE}" type="slidenum">
              <a:rPr lang="zh-CN" altLang="en-US"/>
              <a:pPr>
                <a:defRPr/>
              </a:pPr>
              <a:t>‹#›</a:t>
            </a:fld>
            <a:endParaRPr lang="en-US" altLang="zh-CN"/>
          </a:p>
        </p:txBody>
      </p:sp>
    </p:spTree>
    <p:extLst>
      <p:ext uri="{BB962C8B-B14F-4D97-AF65-F5344CB8AC3E}">
        <p14:creationId xmlns:p14="http://schemas.microsoft.com/office/powerpoint/2010/main" val="4209735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7171" name="Rectangle 3"/>
          <p:cNvSpPr>
            <a:spLocks noGrp="1" noChangeArrowheads="1"/>
          </p:cNvSpPr>
          <p:nvPr>
            <p:ph type="dt"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8196" name="Rectangle 4"/>
          <p:cNvSpPr>
            <a:spLocks noGrp="1" noRot="1" noChangeAspect="1" noChangeArrowheads="1" noTextEdit="1"/>
          </p:cNvSpPr>
          <p:nvPr>
            <p:ph type="sldImg" idx="2"/>
          </p:nvPr>
        </p:nvSpPr>
        <p:spPr bwMode="auto">
          <a:xfrm>
            <a:off x="922338" y="747713"/>
            <a:ext cx="4991100" cy="3743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4213" y="4740275"/>
            <a:ext cx="5467350" cy="4491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7174" name="Rectangle 6"/>
          <p:cNvSpPr>
            <a:spLocks noGrp="1" noChangeArrowheads="1"/>
          </p:cNvSpPr>
          <p:nvPr>
            <p:ph type="ftr" sz="quarter" idx="4"/>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805DAD68-E081-4B3E-9314-60B7E4CF3CB2}" type="slidenum">
              <a:rPr lang="zh-CN" altLang="en-US"/>
              <a:pPr>
                <a:defRPr/>
              </a:pPr>
              <a:t>‹#›</a:t>
            </a:fld>
            <a:endParaRPr lang="en-US" altLang="zh-CN"/>
          </a:p>
        </p:txBody>
      </p:sp>
    </p:spTree>
    <p:extLst>
      <p:ext uri="{BB962C8B-B14F-4D97-AF65-F5344CB8AC3E}">
        <p14:creationId xmlns:p14="http://schemas.microsoft.com/office/powerpoint/2010/main" val="29675326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rgbClr val="FDF8CD"/>
            </a:gs>
            <a:gs pos="100000">
              <a:srgbClr val="FFFFFF"/>
            </a:gs>
          </a:gsLst>
          <a:lin ang="5400000" scaled="1"/>
        </a:gradFill>
        <a:effectLst/>
      </p:bgPr>
    </p:bg>
    <p:spTree>
      <p:nvGrpSpPr>
        <p:cNvPr id="1" name=""/>
        <p:cNvGrpSpPr/>
        <p:nvPr/>
      </p:nvGrpSpPr>
      <p:grpSpPr>
        <a:xfrm>
          <a:off x="0" y="0"/>
          <a:ext cx="0" cy="0"/>
          <a:chOff x="0" y="0"/>
          <a:chExt cx="0" cy="0"/>
        </a:xfrm>
      </p:grpSpPr>
      <p:sp>
        <p:nvSpPr>
          <p:cNvPr id="4" name="Freeform 39"/>
          <p:cNvSpPr>
            <a:spLocks/>
          </p:cNvSpPr>
          <p:nvPr/>
        </p:nvSpPr>
        <p:spPr bwMode="gray">
          <a:xfrm>
            <a:off x="3175" y="634682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headEnd/>
            <a:tailEnd/>
          </a:ln>
          <a:effectLst/>
        </p:spPr>
        <p:txBody>
          <a:bodyPr/>
          <a:lstStyle/>
          <a:p>
            <a:pPr>
              <a:defRPr/>
            </a:pPr>
            <a:endParaRPr lang="zh-CN" altLang="en-US">
              <a:ea typeface="宋体" pitchFamily="2" charset="-122"/>
            </a:endParaRPr>
          </a:p>
        </p:txBody>
      </p:sp>
      <p:sp>
        <p:nvSpPr>
          <p:cNvPr id="5" name="Freeform 29"/>
          <p:cNvSpPr>
            <a:spLocks/>
          </p:cNvSpPr>
          <p:nvPr/>
        </p:nvSpPr>
        <p:spPr bwMode="gray">
          <a:xfrm>
            <a:off x="-1588" y="-1588"/>
            <a:ext cx="9155113" cy="4940301"/>
          </a:xfrm>
          <a:custGeom>
            <a:avLst/>
            <a:gdLst/>
            <a:ahLst/>
            <a:cxnLst>
              <a:cxn ang="0">
                <a:pos x="8" y="3103"/>
              </a:cxn>
              <a:cxn ang="0">
                <a:pos x="2913" y="3102"/>
              </a:cxn>
              <a:cxn ang="0">
                <a:pos x="3143" y="3022"/>
              </a:cxn>
              <a:cxn ang="0">
                <a:pos x="3668" y="2460"/>
              </a:cxn>
              <a:cxn ang="0">
                <a:pos x="4129" y="2235"/>
              </a:cxn>
              <a:cxn ang="0">
                <a:pos x="5761" y="2235"/>
              </a:cxn>
              <a:cxn ang="0">
                <a:pos x="5767" y="0"/>
              </a:cxn>
              <a:cxn ang="0">
                <a:pos x="0" y="1"/>
              </a:cxn>
              <a:cxn ang="0">
                <a:pos x="8" y="3103"/>
              </a:cxn>
            </a:cxnLst>
            <a:rect l="0" t="0" r="r" b="b"/>
            <a:pathLst>
              <a:path w="5767" h="3128">
                <a:moveTo>
                  <a:pt x="8" y="3103"/>
                </a:moveTo>
                <a:lnTo>
                  <a:pt x="2913" y="3102"/>
                </a:lnTo>
                <a:cubicBezTo>
                  <a:pt x="3054" y="3102"/>
                  <a:pt x="3012" y="3128"/>
                  <a:pt x="3143" y="3022"/>
                </a:cubicBezTo>
                <a:lnTo>
                  <a:pt x="3668" y="2460"/>
                </a:lnTo>
                <a:cubicBezTo>
                  <a:pt x="3832" y="2329"/>
                  <a:pt x="3809" y="2215"/>
                  <a:pt x="4129" y="2235"/>
                </a:cubicBezTo>
                <a:lnTo>
                  <a:pt x="5761" y="2235"/>
                </a:lnTo>
                <a:lnTo>
                  <a:pt x="5767" y="0"/>
                </a:lnTo>
                <a:lnTo>
                  <a:pt x="0" y="1"/>
                </a:lnTo>
                <a:lnTo>
                  <a:pt x="8" y="3103"/>
                </a:lnTo>
                <a:close/>
              </a:path>
            </a:pathLst>
          </a:custGeom>
          <a:solidFill>
            <a:schemeClr val="bg2">
              <a:alpha val="89999"/>
            </a:schemeClr>
          </a:solidFill>
          <a:ln w="9525">
            <a:noFill/>
            <a:round/>
            <a:headEnd/>
            <a:tailEnd/>
          </a:ln>
          <a:effectLst/>
        </p:spPr>
        <p:txBody>
          <a:bodyPr/>
          <a:lstStyle/>
          <a:p>
            <a:pPr>
              <a:defRPr/>
            </a:pPr>
            <a:endParaRPr lang="zh-CN" altLang="en-US">
              <a:ea typeface="宋体" pitchFamily="2" charset="-122"/>
            </a:endParaRPr>
          </a:p>
        </p:txBody>
      </p:sp>
      <p:sp>
        <p:nvSpPr>
          <p:cNvPr id="6" name="Freeform 28"/>
          <p:cNvSpPr>
            <a:spLocks/>
          </p:cNvSpPr>
          <p:nvPr/>
        </p:nvSpPr>
        <p:spPr bwMode="gray">
          <a:xfrm>
            <a:off x="0" y="0"/>
            <a:ext cx="9155113" cy="4333875"/>
          </a:xfrm>
          <a:custGeom>
            <a:avLst/>
            <a:gdLst/>
            <a:ahLst/>
            <a:cxnLst>
              <a:cxn ang="0">
                <a:pos x="8" y="2730"/>
              </a:cxn>
              <a:cxn ang="0">
                <a:pos x="3040" y="2726"/>
              </a:cxn>
              <a:cxn ang="0">
                <a:pos x="3347" y="2630"/>
              </a:cxn>
              <a:cxn ang="0">
                <a:pos x="3795" y="2170"/>
              </a:cxn>
              <a:cxn ang="0">
                <a:pos x="4115" y="2080"/>
              </a:cxn>
              <a:cxn ang="0">
                <a:pos x="5760" y="2093"/>
              </a:cxn>
              <a:cxn ang="0">
                <a:pos x="5767" y="0"/>
              </a:cxn>
              <a:cxn ang="0">
                <a:pos x="0" y="1"/>
              </a:cxn>
              <a:cxn ang="0">
                <a:pos x="8" y="2730"/>
              </a:cxn>
            </a:cxnLst>
            <a:rect l="0" t="0" r="r" b="b"/>
            <a:pathLst>
              <a:path w="5767" h="2730">
                <a:moveTo>
                  <a:pt x="8" y="2730"/>
                </a:moveTo>
                <a:lnTo>
                  <a:pt x="3040" y="2726"/>
                </a:lnTo>
                <a:cubicBezTo>
                  <a:pt x="3181" y="2726"/>
                  <a:pt x="3224" y="2728"/>
                  <a:pt x="3347" y="2630"/>
                </a:cubicBezTo>
                <a:lnTo>
                  <a:pt x="3795" y="2170"/>
                </a:lnTo>
                <a:cubicBezTo>
                  <a:pt x="3923" y="2078"/>
                  <a:pt x="3942" y="2074"/>
                  <a:pt x="4115" y="2080"/>
                </a:cubicBezTo>
                <a:lnTo>
                  <a:pt x="5760" y="2093"/>
                </a:lnTo>
                <a:lnTo>
                  <a:pt x="5767" y="0"/>
                </a:lnTo>
                <a:lnTo>
                  <a:pt x="0" y="1"/>
                </a:lnTo>
                <a:lnTo>
                  <a:pt x="8" y="2730"/>
                </a:lnTo>
                <a:close/>
              </a:path>
            </a:pathLst>
          </a:custGeom>
          <a:gradFill rotWithShape="1">
            <a:gsLst>
              <a:gs pos="0">
                <a:schemeClr val="bg1">
                  <a:gamma/>
                  <a:tint val="0"/>
                  <a:invGamma/>
                </a:schemeClr>
              </a:gs>
              <a:gs pos="100000">
                <a:schemeClr val="bg1">
                  <a:alpha val="89999"/>
                </a:schemeClr>
              </a:gs>
            </a:gsLst>
            <a:lin ang="0" scaled="1"/>
          </a:gradFill>
          <a:ln w="9525">
            <a:noFill/>
            <a:round/>
            <a:headEnd/>
            <a:tailEnd/>
          </a:ln>
          <a:effectLst/>
        </p:spPr>
        <p:txBody>
          <a:bodyPr/>
          <a:lstStyle/>
          <a:p>
            <a:pPr>
              <a:defRPr/>
            </a:pPr>
            <a:endParaRPr lang="zh-CN" altLang="en-US">
              <a:ea typeface="宋体" pitchFamily="2" charset="-122"/>
            </a:endParaRPr>
          </a:p>
        </p:txBody>
      </p:sp>
      <p:sp>
        <p:nvSpPr>
          <p:cNvPr id="7" name="Freeform 30"/>
          <p:cNvSpPr>
            <a:spLocks/>
          </p:cNvSpPr>
          <p:nvPr/>
        </p:nvSpPr>
        <p:spPr bwMode="gray">
          <a:xfrm>
            <a:off x="0" y="0"/>
            <a:ext cx="9153525" cy="1600200"/>
          </a:xfrm>
          <a:custGeom>
            <a:avLst/>
            <a:gdLst/>
            <a:ahLst/>
            <a:cxnLst>
              <a:cxn ang="0">
                <a:pos x="0" y="1008"/>
              </a:cxn>
              <a:cxn ang="0">
                <a:pos x="1884" y="1008"/>
              </a:cxn>
              <a:cxn ang="0">
                <a:pos x="2152" y="921"/>
              </a:cxn>
              <a:cxn ang="0">
                <a:pos x="2560" y="531"/>
              </a:cxn>
              <a:cxn ang="0">
                <a:pos x="2892" y="448"/>
              </a:cxn>
              <a:cxn ang="0">
                <a:pos x="5766" y="461"/>
              </a:cxn>
              <a:cxn ang="0">
                <a:pos x="5758" y="0"/>
              </a:cxn>
              <a:cxn ang="0">
                <a:pos x="0" y="2"/>
              </a:cxn>
              <a:cxn ang="0">
                <a:pos x="0" y="1008"/>
              </a:cxn>
            </a:cxnLst>
            <a:rect l="0" t="0" r="r" b="b"/>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gs>
              <a:gs pos="100000">
                <a:schemeClr val="bg2"/>
              </a:gs>
            </a:gsLst>
            <a:lin ang="0" scaled="1"/>
          </a:gradFill>
          <a:ln w="9525">
            <a:noFill/>
            <a:round/>
            <a:headEnd/>
            <a:tailEnd/>
          </a:ln>
          <a:effectLst/>
        </p:spPr>
        <p:txBody>
          <a:bodyPr/>
          <a:lstStyle/>
          <a:p>
            <a:pPr>
              <a:defRPr/>
            </a:pPr>
            <a:endParaRPr lang="zh-CN" altLang="en-US">
              <a:ea typeface="宋体" pitchFamily="2" charset="-122"/>
            </a:endParaRPr>
          </a:p>
        </p:txBody>
      </p:sp>
      <p:sp>
        <p:nvSpPr>
          <p:cNvPr id="8" name="Freeform 27" descr="1"/>
          <p:cNvSpPr>
            <a:spLocks/>
          </p:cNvSpPr>
          <p:nvPr/>
        </p:nvSpPr>
        <p:spPr bwMode="gray">
          <a:xfrm>
            <a:off x="762000" y="762000"/>
            <a:ext cx="9170988" cy="1362075"/>
          </a:xfrm>
          <a:custGeom>
            <a:avLst/>
            <a:gdLst/>
            <a:ahLst/>
            <a:cxnLst>
              <a:cxn ang="0">
                <a:pos x="0" y="858"/>
              </a:cxn>
              <a:cxn ang="0">
                <a:pos x="1926" y="857"/>
              </a:cxn>
              <a:cxn ang="0">
                <a:pos x="2157" y="793"/>
              </a:cxn>
              <a:cxn ang="0">
                <a:pos x="2509" y="473"/>
              </a:cxn>
              <a:cxn ang="0">
                <a:pos x="2970" y="390"/>
              </a:cxn>
              <a:cxn ang="0">
                <a:pos x="5773" y="388"/>
              </a:cxn>
              <a:cxn ang="0">
                <a:pos x="5777" y="0"/>
              </a:cxn>
              <a:cxn ang="0">
                <a:pos x="0" y="2"/>
              </a:cxn>
              <a:cxn ang="0">
                <a:pos x="0" y="858"/>
              </a:cxn>
            </a:cxnLst>
            <a:rect l="0" t="0" r="r" b="b"/>
            <a:pathLst>
              <a:path w="5777" h="858">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dpi="0" rotWithShape="1">
            <a:blip r:embed="rId2" cstate="print"/>
            <a:srcRect/>
            <a:stretch>
              <a:fillRect/>
            </a:stretch>
          </a:blipFill>
          <a:ln w="9525">
            <a:noFill/>
            <a:round/>
            <a:headEnd/>
            <a:tailEnd/>
          </a:ln>
          <a:effectLst/>
        </p:spPr>
        <p:txBody>
          <a:bodyPr/>
          <a:lstStyle/>
          <a:p>
            <a:pPr>
              <a:defRPr/>
            </a:pPr>
            <a:endParaRPr lang="zh-CN" altLang="en-US">
              <a:ea typeface="宋体" pitchFamily="2" charset="-122"/>
            </a:endParaRPr>
          </a:p>
        </p:txBody>
      </p:sp>
      <p:sp>
        <p:nvSpPr>
          <p:cNvPr id="9" name="Text Box 36"/>
          <p:cNvSpPr txBox="1">
            <a:spLocks noChangeArrowheads="1"/>
          </p:cNvSpPr>
          <p:nvPr/>
        </p:nvSpPr>
        <p:spPr bwMode="gray">
          <a:xfrm>
            <a:off x="7391400" y="762000"/>
            <a:ext cx="1600200" cy="457200"/>
          </a:xfrm>
          <a:prstGeom prst="rect">
            <a:avLst/>
          </a:prstGeom>
          <a:noFill/>
          <a:ln w="9525">
            <a:noFill/>
            <a:miter lim="800000"/>
            <a:headEnd/>
            <a:tailEnd/>
          </a:ln>
          <a:effectLst/>
        </p:spPr>
        <p:txBody>
          <a:bodyPr>
            <a:spAutoFit/>
          </a:bodyPr>
          <a:lstStyle/>
          <a:p>
            <a:pPr algn="ctr">
              <a:defRPr/>
            </a:pPr>
            <a:r>
              <a:rPr lang="en-US" altLang="zh-CN" sz="2400" b="1">
                <a:solidFill>
                  <a:schemeClr val="tx2"/>
                </a:solidFill>
                <a:latin typeface="Arial Black" pitchFamily="34" charset="0"/>
                <a:ea typeface="宋体" pitchFamily="2" charset="-122"/>
              </a:rPr>
              <a:t>L/O/G/O</a:t>
            </a:r>
          </a:p>
        </p:txBody>
      </p:sp>
      <p:sp>
        <p:nvSpPr>
          <p:cNvPr id="10" name="Freeform 37"/>
          <p:cNvSpPr>
            <a:spLocks/>
          </p:cNvSpPr>
          <p:nvPr/>
        </p:nvSpPr>
        <p:spPr bwMode="gray">
          <a:xfrm>
            <a:off x="3175" y="4562475"/>
            <a:ext cx="9131300" cy="511175"/>
          </a:xfrm>
          <a:custGeom>
            <a:avLst/>
            <a:gdLst/>
            <a:ahLst/>
            <a:cxnLst>
              <a:cxn ang="0">
                <a:pos x="5745" y="9"/>
              </a:cxn>
              <a:cxn ang="0">
                <a:pos x="2449" y="8"/>
              </a:cxn>
              <a:cxn ang="0">
                <a:pos x="2347" y="14"/>
              </a:cxn>
              <a:cxn ang="0">
                <a:pos x="2174" y="93"/>
              </a:cxn>
              <a:cxn ang="0">
                <a:pos x="2046" y="127"/>
              </a:cxn>
              <a:cxn ang="0">
                <a:pos x="0" y="119"/>
              </a:cxn>
              <a:cxn ang="0">
                <a:pos x="0" y="444"/>
              </a:cxn>
              <a:cxn ang="0">
                <a:pos x="3601" y="444"/>
              </a:cxn>
              <a:cxn ang="0">
                <a:pos x="3672" y="424"/>
              </a:cxn>
              <a:cxn ang="0">
                <a:pos x="3883" y="331"/>
              </a:cxn>
              <a:cxn ang="0">
                <a:pos x="3985" y="325"/>
              </a:cxn>
              <a:cxn ang="0">
                <a:pos x="5752" y="325"/>
              </a:cxn>
              <a:cxn ang="0">
                <a:pos x="5745" y="9"/>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round/>
            <a:headEnd/>
            <a:tailEnd/>
          </a:ln>
          <a:effectLst/>
        </p:spPr>
        <p:txBody>
          <a:bodyPr/>
          <a:lstStyle/>
          <a:p>
            <a:pPr>
              <a:defRPr/>
            </a:pPr>
            <a:endParaRPr lang="zh-CN" altLang="en-US">
              <a:ea typeface="宋体" pitchFamily="2" charset="-122"/>
            </a:endParaRPr>
          </a:p>
        </p:txBody>
      </p:sp>
      <p:pic>
        <p:nvPicPr>
          <p:cNvPr id="11" name="Picture 31" descr="1"/>
          <p:cNvPicPr>
            <a:picLocks noChangeAspect="1" noChangeArrowheads="1"/>
          </p:cNvPicPr>
          <p:nvPr/>
        </p:nvPicPr>
        <p:blipFill>
          <a:blip r:embed="rId3">
            <a:extLst>
              <a:ext uri="{28A0092B-C50C-407E-A947-70E740481C1C}">
                <a14:useLocalDpi xmlns:a14="http://schemas.microsoft.com/office/drawing/2010/main" val="0"/>
              </a:ext>
            </a:extLst>
          </a:blip>
          <a:srcRect b="28612"/>
          <a:stretch>
            <a:fillRect/>
          </a:stretch>
        </p:blipFill>
        <p:spPr bwMode="gray">
          <a:xfrm>
            <a:off x="4638675" y="1844675"/>
            <a:ext cx="4481513"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33"/>
          <p:cNvSpPr>
            <a:spLocks noChangeArrowheads="1"/>
          </p:cNvSpPr>
          <p:nvPr/>
        </p:nvSpPr>
        <p:spPr bwMode="gray">
          <a:xfrm>
            <a:off x="400050" y="4495800"/>
            <a:ext cx="1042988" cy="1042988"/>
          </a:xfrm>
          <a:prstGeom prst="roundRect">
            <a:avLst>
              <a:gd name="adj" fmla="val 10079"/>
            </a:avLst>
          </a:prstGeom>
          <a:blipFill dpi="0" rotWithShape="1">
            <a:blip r:embed="rId4" cstate="print"/>
            <a:srcRect/>
            <a:stretch>
              <a:fillRect/>
            </a:stretch>
          </a:blipFill>
          <a:ln w="28575">
            <a:solidFill>
              <a:srgbClr val="FFFFFF"/>
            </a:solidFill>
            <a:round/>
            <a:headEnd/>
            <a:tailEnd/>
          </a:ln>
          <a:effectLst/>
        </p:spPr>
        <p:txBody>
          <a:bodyPr wrap="none" anchor="ctr"/>
          <a:lstStyle/>
          <a:p>
            <a:pPr>
              <a:defRPr/>
            </a:pPr>
            <a:endParaRPr lang="zh-CN" altLang="en-US">
              <a:ea typeface="宋体" pitchFamily="2" charset="-122"/>
            </a:endParaRPr>
          </a:p>
        </p:txBody>
      </p:sp>
      <p:sp>
        <p:nvSpPr>
          <p:cNvPr id="13" name="AutoShape 34"/>
          <p:cNvSpPr>
            <a:spLocks noChangeArrowheads="1"/>
          </p:cNvSpPr>
          <p:nvPr/>
        </p:nvSpPr>
        <p:spPr bwMode="gray">
          <a:xfrm>
            <a:off x="1616075" y="4495800"/>
            <a:ext cx="1042988" cy="1042988"/>
          </a:xfrm>
          <a:prstGeom prst="roundRect">
            <a:avLst>
              <a:gd name="adj" fmla="val 10079"/>
            </a:avLst>
          </a:prstGeom>
          <a:blipFill dpi="0" rotWithShape="1">
            <a:blip r:embed="rId5" cstate="print"/>
            <a:srcRect/>
            <a:stretch>
              <a:fillRect/>
            </a:stretch>
          </a:blipFill>
          <a:ln w="28575">
            <a:solidFill>
              <a:srgbClr val="FFFFFF"/>
            </a:solidFill>
            <a:round/>
            <a:headEnd/>
            <a:tailEnd/>
          </a:ln>
          <a:effectLst/>
        </p:spPr>
        <p:txBody>
          <a:bodyPr wrap="none" anchor="ctr"/>
          <a:lstStyle/>
          <a:p>
            <a:pPr>
              <a:defRPr/>
            </a:pPr>
            <a:endParaRPr lang="zh-CN" altLang="en-US">
              <a:ea typeface="宋体" pitchFamily="2" charset="-122"/>
            </a:endParaRPr>
          </a:p>
        </p:txBody>
      </p:sp>
      <p:sp>
        <p:nvSpPr>
          <p:cNvPr id="14" name="AutoShape 35"/>
          <p:cNvSpPr>
            <a:spLocks noChangeArrowheads="1"/>
          </p:cNvSpPr>
          <p:nvPr/>
        </p:nvSpPr>
        <p:spPr bwMode="gray">
          <a:xfrm>
            <a:off x="2841625" y="4495800"/>
            <a:ext cx="1042988" cy="1042988"/>
          </a:xfrm>
          <a:prstGeom prst="roundRect">
            <a:avLst>
              <a:gd name="adj" fmla="val 10079"/>
            </a:avLst>
          </a:prstGeom>
          <a:blipFill dpi="0" rotWithShape="1">
            <a:blip r:embed="rId6" cstate="print"/>
            <a:srcRect/>
            <a:stretch>
              <a:fillRect/>
            </a:stretch>
          </a:blipFill>
          <a:ln w="28575">
            <a:solidFill>
              <a:srgbClr val="FFFFFF"/>
            </a:solidFill>
            <a:round/>
            <a:headEnd/>
            <a:tailEnd/>
          </a:ln>
          <a:effectLst/>
        </p:spPr>
        <p:txBody>
          <a:bodyPr wrap="none" anchor="ctr"/>
          <a:lstStyle/>
          <a:p>
            <a:pPr>
              <a:defRPr/>
            </a:pPr>
            <a:endParaRPr lang="zh-CN" altLang="en-US">
              <a:ea typeface="宋体" pitchFamily="2" charset="-122"/>
            </a:endParaRPr>
          </a:p>
        </p:txBody>
      </p:sp>
      <p:sp>
        <p:nvSpPr>
          <p:cNvPr id="3087" name="Rectangle 15"/>
          <p:cNvSpPr>
            <a:spLocks noGrp="1" noChangeArrowheads="1"/>
          </p:cNvSpPr>
          <p:nvPr>
            <p:ph type="ctrTitle"/>
          </p:nvPr>
        </p:nvSpPr>
        <p:spPr bwMode="gray">
          <a:xfrm>
            <a:off x="228600" y="1828800"/>
            <a:ext cx="5486400" cy="14700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sz="4400">
                <a:solidFill>
                  <a:schemeClr val="tx1"/>
                </a:solidFill>
              </a:defRPr>
            </a:lvl1pPr>
          </a:lstStyle>
          <a:p>
            <a:r>
              <a:rPr lang="zh-CN" altLang="en-US" smtClean="0"/>
              <a:t>单击此处编辑母版标题样式</a:t>
            </a:r>
            <a:endParaRPr lang="zh-CN" altLang="en-US"/>
          </a:p>
        </p:txBody>
      </p:sp>
      <p:sp>
        <p:nvSpPr>
          <p:cNvPr id="3088" name="Rectangle 16"/>
          <p:cNvSpPr>
            <a:spLocks noGrp="1" noChangeArrowheads="1"/>
          </p:cNvSpPr>
          <p:nvPr>
            <p:ph type="subTitle" idx="1"/>
          </p:nvPr>
        </p:nvSpPr>
        <p:spPr bwMode="gray">
          <a:xfrm>
            <a:off x="228600" y="3200400"/>
            <a:ext cx="5472113"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dist">
              <a:buFontTx/>
              <a:buNone/>
              <a:defRPr sz="1600" i="1">
                <a:latin typeface="Times New Roman" pitchFamily="18" charset="0"/>
              </a:defRPr>
            </a:lvl1pPr>
          </a:lstStyle>
          <a:p>
            <a:r>
              <a:rPr lang="zh-CN" altLang="en-US" smtClean="0"/>
              <a:t>单击此处编辑母版副标题样式</a:t>
            </a:r>
            <a:endParaRPr lang="zh-CN" altLang="en-US"/>
          </a:p>
        </p:txBody>
      </p:sp>
      <p:sp>
        <p:nvSpPr>
          <p:cNvPr id="15" name="Rectangle 17"/>
          <p:cNvSpPr>
            <a:spLocks noGrp="1" noChangeArrowheads="1"/>
          </p:cNvSpPr>
          <p:nvPr>
            <p:ph type="dt" sz="half" idx="10"/>
          </p:nvPr>
        </p:nvSpPr>
        <p:spPr bwMode="gray">
          <a:xfrm>
            <a:off x="762000" y="6477000"/>
            <a:ext cx="2133600" cy="2476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atin typeface="Arial" charset="0"/>
                <a:ea typeface="宋体" pitchFamily="2" charset="-122"/>
              </a:defRPr>
            </a:lvl1pPr>
          </a:lstStyle>
          <a:p>
            <a:pPr>
              <a:defRPr/>
            </a:pPr>
            <a:endParaRPr lang="en-US" altLang="zh-CN"/>
          </a:p>
        </p:txBody>
      </p:sp>
      <p:sp>
        <p:nvSpPr>
          <p:cNvPr id="16" name="Rectangle 18"/>
          <p:cNvSpPr>
            <a:spLocks noGrp="1" noChangeArrowheads="1"/>
          </p:cNvSpPr>
          <p:nvPr>
            <p:ph type="ftr" sz="quarter" idx="11"/>
          </p:nvPr>
        </p:nvSpPr>
        <p:spPr bwMode="gray">
          <a:xfrm>
            <a:off x="3048000" y="6477000"/>
            <a:ext cx="3276600" cy="2476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atin typeface="Arial" charset="0"/>
                <a:ea typeface="宋体" pitchFamily="2" charset="-122"/>
              </a:defRPr>
            </a:lvl1pPr>
          </a:lstStyle>
          <a:p>
            <a:pPr>
              <a:defRPr/>
            </a:pPr>
            <a:endParaRPr lang="en-US" altLang="zh-CN"/>
          </a:p>
        </p:txBody>
      </p:sp>
      <p:sp>
        <p:nvSpPr>
          <p:cNvPr id="17" name="Rectangle 19"/>
          <p:cNvSpPr>
            <a:spLocks noGrp="1" noChangeArrowheads="1"/>
          </p:cNvSpPr>
          <p:nvPr>
            <p:ph type="sldNum" sz="quarter" idx="12"/>
          </p:nvPr>
        </p:nvSpPr>
        <p:spPr bwMode="gray">
          <a:xfrm>
            <a:off x="304800" y="6477000"/>
            <a:ext cx="381000" cy="2476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000">
                <a:latin typeface="Arial" charset="0"/>
                <a:ea typeface="宋体" pitchFamily="2" charset="-122"/>
              </a:defRPr>
            </a:lvl1pPr>
          </a:lstStyle>
          <a:p>
            <a:pPr>
              <a:defRPr/>
            </a:pPr>
            <a:fld id="{2BE51F95-7874-4C33-80B3-858A55AA4429}" type="slidenum">
              <a:rPr lang="zh-CN" altLang="en-US"/>
              <a:pPr>
                <a:defRPr/>
              </a:pPr>
              <a:t>‹#›</a:t>
            </a:fld>
            <a:endParaRPr lang="en-US" altLang="zh-CN"/>
          </a:p>
        </p:txBody>
      </p:sp>
    </p:spTree>
    <p:extLst>
      <p:ext uri="{BB962C8B-B14F-4D97-AF65-F5344CB8AC3E}">
        <p14:creationId xmlns:p14="http://schemas.microsoft.com/office/powerpoint/2010/main" val="38878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49003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9952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457200" y="1600200"/>
            <a:ext cx="8229600" cy="4525963"/>
          </a:xfrm>
          <a:prstGeom prst="rect">
            <a:avLst/>
          </a:prstGeom>
        </p:spPr>
        <p:txBody>
          <a:bodyPr/>
          <a:lstStyle/>
          <a:p>
            <a:pPr lvl="0"/>
            <a:r>
              <a:rPr lang="zh-CN" altLang="en-US" noProof="0" smtClean="0"/>
              <a:t>单击图标添加 </a:t>
            </a:r>
            <a:r>
              <a:rPr lang="en-US" altLang="zh-CN" noProof="0" smtClean="0"/>
              <a:t>SmartArt </a:t>
            </a:r>
            <a:r>
              <a:rPr lang="zh-CN" altLang="en-US" noProof="0" smtClean="0"/>
              <a:t>图形</a:t>
            </a:r>
          </a:p>
        </p:txBody>
      </p:sp>
    </p:spTree>
    <p:extLst>
      <p:ext uri="{BB962C8B-B14F-4D97-AF65-F5344CB8AC3E}">
        <p14:creationId xmlns:p14="http://schemas.microsoft.com/office/powerpoint/2010/main" val="2551598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525963"/>
          </a:xfrm>
          <a:prstGeom prst="rect">
            <a:avLst/>
          </a:prstGeom>
        </p:spPr>
        <p:txBody>
          <a:bodyPr/>
          <a:lstStyle/>
          <a:p>
            <a:pPr lvl="0"/>
            <a:r>
              <a:rPr lang="zh-CN" altLang="en-US" noProof="0" smtClean="0"/>
              <a:t>单击图标添加图表</a:t>
            </a:r>
          </a:p>
        </p:txBody>
      </p:sp>
    </p:spTree>
    <p:extLst>
      <p:ext uri="{BB962C8B-B14F-4D97-AF65-F5344CB8AC3E}">
        <p14:creationId xmlns:p14="http://schemas.microsoft.com/office/powerpoint/2010/main" val="288285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a:prstGeom prst="rect">
            <a:avLst/>
          </a:prstGeom>
        </p:spPr>
        <p:txBody>
          <a:bodyPr/>
          <a:lstStyle/>
          <a:p>
            <a:pPr lvl="0"/>
            <a:r>
              <a:rPr lang="zh-CN" altLang="en-US" noProof="0" smtClean="0"/>
              <a:t>单击图标添加表格</a:t>
            </a:r>
            <a:endParaRPr lang="zh-CN" altLang="en-US" noProof="0"/>
          </a:p>
        </p:txBody>
      </p:sp>
    </p:spTree>
    <p:extLst>
      <p:ext uri="{BB962C8B-B14F-4D97-AF65-F5344CB8AC3E}">
        <p14:creationId xmlns:p14="http://schemas.microsoft.com/office/powerpoint/2010/main" val="276803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0766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99839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3911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3194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72189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50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8456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76163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rotWithShape="0">
          <a:gsLst>
            <a:gs pos="0">
              <a:srgbClr val="FDF8CD"/>
            </a:gs>
            <a:gs pos="100000">
              <a:srgbClr val="FFFFFF"/>
            </a:gs>
          </a:gsLst>
          <a:lin ang="5400000" scaled="1"/>
        </a:gradFill>
        <a:effectLst/>
      </p:bgPr>
    </p:bg>
    <p:spTree>
      <p:nvGrpSpPr>
        <p:cNvPr id="1" name=""/>
        <p:cNvGrpSpPr/>
        <p:nvPr/>
      </p:nvGrpSpPr>
      <p:grpSpPr>
        <a:xfrm>
          <a:off x="0" y="0"/>
          <a:ext cx="0" cy="0"/>
          <a:chOff x="0" y="0"/>
          <a:chExt cx="0" cy="0"/>
        </a:xfrm>
      </p:grpSpPr>
      <p:sp>
        <p:nvSpPr>
          <p:cNvPr id="1102" name="Line 78"/>
          <p:cNvSpPr>
            <a:spLocks noChangeShapeType="1"/>
          </p:cNvSpPr>
          <p:nvPr/>
        </p:nvSpPr>
        <p:spPr bwMode="auto">
          <a:xfrm>
            <a:off x="0" y="838200"/>
            <a:ext cx="9144000" cy="0"/>
          </a:xfrm>
          <a:prstGeom prst="line">
            <a:avLst/>
          </a:prstGeom>
          <a:noFill/>
          <a:ln w="19050">
            <a:solidFill>
              <a:srgbClr val="FF9900"/>
            </a:solidFill>
            <a:round/>
            <a:headEnd/>
            <a:tailEnd/>
          </a:ln>
          <a:effectLst/>
        </p:spPr>
        <p:txBody>
          <a:bodyPr/>
          <a:lstStyle/>
          <a:p>
            <a:pPr>
              <a:defRPr/>
            </a:pPr>
            <a:endParaRPr lang="zh-CN" altLang="en-US"/>
          </a:p>
        </p:txBody>
      </p:sp>
      <p:pic>
        <p:nvPicPr>
          <p:cNvPr id="1027" name="Picture 79" descr="版式条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5"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Lst>
  <p:timing>
    <p:tnLst>
      <p:par>
        <p:cTn id="1" dur="indefinite" restart="never" nodeType="tmRoot"/>
      </p:par>
    </p:tnLst>
  </p:timing>
  <p:txStyles>
    <p:titleStyle>
      <a:lvl1pPr algn="l" rtl="0" eaLnBrk="1" fontAlgn="base" hangingPunct="1">
        <a:spcBef>
          <a:spcPct val="0"/>
        </a:spcBef>
        <a:spcAft>
          <a:spcPct val="0"/>
        </a:spcAft>
        <a:defRPr sz="40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slide" Target="slide30.xml"/><Relationship Id="rId4" Type="http://schemas.openxmlformats.org/officeDocument/2006/relationships/slide" Target="slide2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10.1.241.32:5758/"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10.1.241.32:5758/"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jenkins-ci.org/"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10.1.241.32:5758/"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10.1.241.32:5758/"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10.1.241.32:5758/"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10.1.241.32:7758/"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NULL" TargetMode="Externa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NUL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jenkins-ci.or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13"/>
          <p:cNvGrpSpPr>
            <a:grpSpLocks/>
          </p:cNvGrpSpPr>
          <p:nvPr/>
        </p:nvGrpSpPr>
        <p:grpSpPr bwMode="auto">
          <a:xfrm>
            <a:off x="0" y="0"/>
            <a:ext cx="9144000" cy="6858000"/>
            <a:chOff x="0" y="0"/>
            <a:chExt cx="5760" cy="4320"/>
          </a:xfrm>
        </p:grpSpPr>
        <p:sp>
          <p:nvSpPr>
            <p:cNvPr id="3080" name="Rectangle 10"/>
            <p:cNvSpPr>
              <a:spLocks noChangeArrowheads="1"/>
            </p:cNvSpPr>
            <p:nvPr/>
          </p:nvSpPr>
          <p:spPr bwMode="auto">
            <a:xfrm>
              <a:off x="0" y="0"/>
              <a:ext cx="5760" cy="4320"/>
            </a:xfrm>
            <a:prstGeom prst="rect">
              <a:avLst/>
            </a:prstGeom>
            <a:gradFill rotWithShape="0">
              <a:gsLst>
                <a:gs pos="0">
                  <a:srgbClr val="FDF8CD"/>
                </a:gs>
                <a:gs pos="50000">
                  <a:srgbClr val="FFFFFF"/>
                </a:gs>
                <a:gs pos="100000">
                  <a:srgbClr val="FDF8C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081" name="Rectangle 9"/>
            <p:cNvSpPr>
              <a:spLocks noChangeArrowheads="1"/>
            </p:cNvSpPr>
            <p:nvPr/>
          </p:nvSpPr>
          <p:spPr bwMode="auto">
            <a:xfrm>
              <a:off x="0" y="1008"/>
              <a:ext cx="5760" cy="144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pic>
          <p:nvPicPr>
            <p:cNvPr id="3082" name="Picture 16" descr="市场通"/>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
              <a:ext cx="576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3" name="Line 11"/>
            <p:cNvSpPr>
              <a:spLocks noChangeShapeType="1"/>
            </p:cNvSpPr>
            <p:nvPr/>
          </p:nvSpPr>
          <p:spPr bwMode="auto">
            <a:xfrm>
              <a:off x="432" y="3936"/>
              <a:ext cx="4944" cy="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84" name="Picture 15" descr="灰色文字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 y="105"/>
              <a:ext cx="1325"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13"/>
          <p:cNvSpPr txBox="1">
            <a:spLocks noChangeArrowheads="1"/>
          </p:cNvSpPr>
          <p:nvPr/>
        </p:nvSpPr>
        <p:spPr bwMode="auto">
          <a:xfrm>
            <a:off x="228600" y="2185988"/>
            <a:ext cx="8763000" cy="861774"/>
          </a:xfrm>
          <a:prstGeom prst="rect">
            <a:avLst/>
          </a:prstGeom>
          <a:noFill/>
          <a:ln w="9525">
            <a:noFill/>
            <a:miter lim="800000"/>
            <a:headEnd/>
            <a:tailEnd/>
          </a:ln>
          <a:effectLst/>
        </p:spPr>
        <p:txBody>
          <a:bodyPr>
            <a:spAutoFit/>
          </a:bodyPr>
          <a:lstStyle/>
          <a:p>
            <a:pPr algn="ctr">
              <a:spcBef>
                <a:spcPct val="50000"/>
              </a:spcBef>
              <a:defRPr/>
            </a:pPr>
            <a:r>
              <a:rPr kumimoji="1" lang="zh-CN" altLang="en-US" sz="5000" dirty="0" smtClean="0">
                <a:solidFill>
                  <a:srgbClr val="FFFFFF"/>
                </a:solidFill>
                <a:effectLst>
                  <a:outerShdw blurRad="38100" dist="38100" dir="2700000" algn="tl">
                    <a:srgbClr val="000000"/>
                  </a:outerShdw>
                </a:effectLst>
                <a:latin typeface="黑体" pitchFamily="2" charset="-122"/>
                <a:ea typeface="黑体" pitchFamily="2" charset="-122"/>
              </a:rPr>
              <a:t>持续集成系统</a:t>
            </a:r>
            <a:endParaRPr kumimoji="1" lang="zh-CN" altLang="en-US" sz="4000" b="1" dirty="0">
              <a:effectLst>
                <a:outerShdw blurRad="38100" dist="38100" dir="2700000" algn="tl">
                  <a:srgbClr val="FFFFFF"/>
                </a:outerShdw>
              </a:effectLst>
              <a:ea typeface="宋体" pitchFamily="2" charset="-122"/>
            </a:endParaRPr>
          </a:p>
        </p:txBody>
      </p:sp>
      <p:sp>
        <p:nvSpPr>
          <p:cNvPr id="3076" name="Text Box 14"/>
          <p:cNvSpPr txBox="1">
            <a:spLocks noChangeArrowheads="1"/>
          </p:cNvSpPr>
          <p:nvPr/>
        </p:nvSpPr>
        <p:spPr bwMode="auto">
          <a:xfrm>
            <a:off x="2286000" y="6186488"/>
            <a:ext cx="457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zh-CN" altLang="en-US">
                <a:solidFill>
                  <a:srgbClr val="5F5F5F"/>
                </a:solidFill>
                <a:ea typeface="隶书" pitchFamily="49" charset="-122"/>
              </a:rPr>
              <a:t>深圳市国泰安信息技术有限公司</a:t>
            </a:r>
          </a:p>
        </p:txBody>
      </p:sp>
      <p:sp>
        <p:nvSpPr>
          <p:cNvPr id="16" name="矩形 25"/>
          <p:cNvSpPr>
            <a:spLocks noChangeArrowheads="1"/>
          </p:cNvSpPr>
          <p:nvPr/>
        </p:nvSpPr>
        <p:spPr bwMode="auto">
          <a:xfrm>
            <a:off x="3124200" y="4205288"/>
            <a:ext cx="556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smtClean="0">
                <a:ea typeface="黑体" pitchFamily="2" charset="-122"/>
              </a:rPr>
              <a:t>一、什么是持续集成</a:t>
            </a:r>
            <a:endParaRPr lang="zh-CN" altLang="en-US" dirty="0">
              <a:ea typeface="黑体" pitchFamily="2" charset="-122"/>
            </a:endParaRPr>
          </a:p>
        </p:txBody>
      </p:sp>
      <p:sp>
        <p:nvSpPr>
          <p:cNvPr id="17" name="矩形 25">
            <a:hlinkClick r:id="rId4" action="ppaction://hlinksldjump"/>
          </p:cNvPr>
          <p:cNvSpPr>
            <a:spLocks noChangeArrowheads="1"/>
          </p:cNvSpPr>
          <p:nvPr/>
        </p:nvSpPr>
        <p:spPr bwMode="auto">
          <a:xfrm>
            <a:off x="3124200" y="4738688"/>
            <a:ext cx="556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ea typeface="黑体" pitchFamily="2" charset="-122"/>
              </a:rPr>
              <a:t>二</a:t>
            </a:r>
            <a:r>
              <a:rPr lang="zh-CN" altLang="en-US" dirty="0" smtClean="0">
                <a:ea typeface="黑体" pitchFamily="2" charset="-122"/>
              </a:rPr>
              <a:t>、</a:t>
            </a:r>
            <a:r>
              <a:rPr lang="en-US" altLang="zh-CN" dirty="0" smtClean="0">
                <a:ea typeface="黑体" pitchFamily="2" charset="-122"/>
              </a:rPr>
              <a:t>Jenkins</a:t>
            </a:r>
            <a:r>
              <a:rPr lang="zh-CN" altLang="en-US" dirty="0" smtClean="0">
                <a:ea typeface="黑体" pitchFamily="2" charset="-122"/>
              </a:rPr>
              <a:t>介绍</a:t>
            </a:r>
            <a:endParaRPr lang="zh-CN" altLang="en-US" dirty="0">
              <a:ea typeface="黑体" pitchFamily="2" charset="-122"/>
            </a:endParaRPr>
          </a:p>
        </p:txBody>
      </p:sp>
      <p:sp>
        <p:nvSpPr>
          <p:cNvPr id="18" name="矩形 25">
            <a:hlinkClick r:id="rId5" action="ppaction://hlinksldjump"/>
          </p:cNvPr>
          <p:cNvSpPr>
            <a:spLocks noChangeArrowheads="1"/>
          </p:cNvSpPr>
          <p:nvPr/>
        </p:nvSpPr>
        <p:spPr bwMode="auto">
          <a:xfrm>
            <a:off x="3124200" y="5272088"/>
            <a:ext cx="556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ea typeface="黑体" pitchFamily="2" charset="-122"/>
              </a:rPr>
              <a:t>三</a:t>
            </a:r>
            <a:r>
              <a:rPr lang="zh-CN" altLang="en-US" dirty="0" smtClean="0">
                <a:ea typeface="黑体" pitchFamily="2" charset="-122"/>
              </a:rPr>
              <a:t>、公司案例</a:t>
            </a:r>
            <a:r>
              <a:rPr lang="zh-CN" altLang="en-US" dirty="0">
                <a:ea typeface="黑体" pitchFamily="2" charset="-122"/>
              </a:rPr>
              <a:t>分享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horizontal)">
                                      <p:cBhvr>
                                        <p:cTn id="11" dur="500"/>
                                        <p:tgtEl>
                                          <p:spTgt spid="17"/>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sp>
        <p:nvSpPr>
          <p:cNvPr id="4099"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整体介绍</a:t>
            </a:r>
            <a:endParaRPr lang="zh-CN" altLang="en-US" sz="2800" dirty="0">
              <a:ea typeface="黑体" pitchFamily="2" charset="-122"/>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03948"/>
            <a:ext cx="8136904" cy="499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39552" y="2060848"/>
            <a:ext cx="1872208" cy="3096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619672" y="2204864"/>
            <a:ext cx="792088" cy="369332"/>
          </a:xfrm>
          <a:prstGeom prst="rect">
            <a:avLst/>
          </a:prstGeom>
          <a:noFill/>
        </p:spPr>
        <p:txBody>
          <a:bodyPr wrap="square" rtlCol="0">
            <a:spAutoFit/>
          </a:bodyPr>
          <a:lstStyle/>
          <a:p>
            <a:r>
              <a:rPr lang="zh-CN" altLang="en-US" dirty="0" smtClean="0">
                <a:solidFill>
                  <a:srgbClr val="FF0000"/>
                </a:solidFill>
              </a:rPr>
              <a:t>导航</a:t>
            </a:r>
            <a:endParaRPr lang="zh-CN" altLang="en-US" dirty="0">
              <a:solidFill>
                <a:srgbClr val="FF0000"/>
              </a:solidFill>
            </a:endParaRPr>
          </a:p>
        </p:txBody>
      </p:sp>
      <p:sp>
        <p:nvSpPr>
          <p:cNvPr id="10" name="矩形 9"/>
          <p:cNvSpPr/>
          <p:nvPr/>
        </p:nvSpPr>
        <p:spPr>
          <a:xfrm>
            <a:off x="541346" y="5220816"/>
            <a:ext cx="5110773" cy="1016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275856" y="5445224"/>
            <a:ext cx="2268252" cy="369332"/>
          </a:xfrm>
          <a:prstGeom prst="rect">
            <a:avLst/>
          </a:prstGeom>
          <a:noFill/>
        </p:spPr>
        <p:txBody>
          <a:bodyPr wrap="square" rtlCol="0">
            <a:spAutoFit/>
          </a:bodyPr>
          <a:lstStyle/>
          <a:p>
            <a:r>
              <a:rPr lang="zh-CN" altLang="en-US" dirty="0" smtClean="0">
                <a:solidFill>
                  <a:srgbClr val="FF0000"/>
                </a:solidFill>
              </a:rPr>
              <a:t>构建队列与构建历史</a:t>
            </a:r>
            <a:endParaRPr lang="zh-CN" altLang="en-US" dirty="0">
              <a:solidFill>
                <a:srgbClr val="FF0000"/>
              </a:solidFill>
            </a:endParaRPr>
          </a:p>
        </p:txBody>
      </p:sp>
      <p:sp>
        <p:nvSpPr>
          <p:cNvPr id="14" name="矩形 13"/>
          <p:cNvSpPr/>
          <p:nvPr/>
        </p:nvSpPr>
        <p:spPr>
          <a:xfrm>
            <a:off x="3131840" y="2060848"/>
            <a:ext cx="5544616" cy="20162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076056" y="2204864"/>
            <a:ext cx="2520280" cy="369332"/>
          </a:xfrm>
          <a:prstGeom prst="rect">
            <a:avLst/>
          </a:prstGeom>
          <a:noFill/>
        </p:spPr>
        <p:txBody>
          <a:bodyPr wrap="square" rtlCol="0">
            <a:spAutoFit/>
          </a:bodyPr>
          <a:lstStyle/>
          <a:p>
            <a:r>
              <a:rPr lang="zh-CN" altLang="en-US" dirty="0" smtClean="0">
                <a:solidFill>
                  <a:srgbClr val="FF0000"/>
                </a:solidFill>
              </a:rPr>
              <a:t>视图</a:t>
            </a:r>
            <a:endParaRPr lang="zh-CN" altLang="en-US" dirty="0">
              <a:solidFill>
                <a:srgbClr val="FF0000"/>
              </a:solidFill>
            </a:endParaRPr>
          </a:p>
        </p:txBody>
      </p:sp>
    </p:spTree>
    <p:extLst>
      <p:ext uri="{BB962C8B-B14F-4D97-AF65-F5344CB8AC3E}">
        <p14:creationId xmlns:p14="http://schemas.microsoft.com/office/powerpoint/2010/main" val="2911602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87843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流程图: 过程 1"/>
          <p:cNvSpPr/>
          <p:nvPr/>
        </p:nvSpPr>
        <p:spPr>
          <a:xfrm>
            <a:off x="2411760"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过程 3"/>
          <p:cNvSpPr/>
          <p:nvPr/>
        </p:nvSpPr>
        <p:spPr>
          <a:xfrm>
            <a:off x="2953920"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4"/>
          <p:cNvSpPr/>
          <p:nvPr/>
        </p:nvSpPr>
        <p:spPr>
          <a:xfrm>
            <a:off x="3563888"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过程 5"/>
          <p:cNvSpPr/>
          <p:nvPr/>
        </p:nvSpPr>
        <p:spPr>
          <a:xfrm>
            <a:off x="4139952"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p:nvSpPr>
        <p:spPr>
          <a:xfrm>
            <a:off x="4644008"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p:nvSpPr>
        <p:spPr>
          <a:xfrm>
            <a:off x="5148064" y="2348880"/>
            <a:ext cx="43204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标注 2"/>
          <p:cNvSpPr/>
          <p:nvPr/>
        </p:nvSpPr>
        <p:spPr>
          <a:xfrm>
            <a:off x="179512" y="2240868"/>
            <a:ext cx="1152128" cy="792088"/>
          </a:xfrm>
          <a:prstGeom prst="wedgeRoundRectCallout">
            <a:avLst>
              <a:gd name="adj1" fmla="val 138726"/>
              <a:gd name="adj2" fmla="val -120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b="1" dirty="0" smtClean="0">
                <a:solidFill>
                  <a:schemeClr val="tx1">
                    <a:lumMod val="75000"/>
                    <a:lumOff val="25000"/>
                  </a:schemeClr>
                </a:solidFill>
              </a:rPr>
              <a:t>General</a:t>
            </a:r>
          </a:p>
          <a:p>
            <a:pPr algn="ctr"/>
            <a:r>
              <a:rPr lang="zh-CN" altLang="en-US" sz="1100" dirty="0" smtClean="0"/>
              <a:t>基本信息，项目名称以及描述等</a:t>
            </a:r>
            <a:endParaRPr lang="zh-CN" altLang="en-US" sz="1100" dirty="0"/>
          </a:p>
        </p:txBody>
      </p:sp>
      <p:sp>
        <p:nvSpPr>
          <p:cNvPr id="10" name="圆角矩形标注 9"/>
          <p:cNvSpPr/>
          <p:nvPr/>
        </p:nvSpPr>
        <p:spPr>
          <a:xfrm>
            <a:off x="179512" y="3573016"/>
            <a:ext cx="1152128" cy="792088"/>
          </a:xfrm>
          <a:prstGeom prst="wedgeRoundRectCallout">
            <a:avLst>
              <a:gd name="adj1" fmla="val 192463"/>
              <a:gd name="adj2" fmla="val -1683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tx1">
                    <a:lumMod val="75000"/>
                    <a:lumOff val="25000"/>
                  </a:schemeClr>
                </a:solidFill>
              </a:rPr>
              <a:t>源码管理</a:t>
            </a:r>
            <a:endParaRPr lang="en-US" altLang="zh-CN" sz="1400" b="1" dirty="0">
              <a:solidFill>
                <a:schemeClr val="tx1">
                  <a:lumMod val="75000"/>
                  <a:lumOff val="25000"/>
                </a:schemeClr>
              </a:solidFill>
            </a:endParaRPr>
          </a:p>
          <a:p>
            <a:pPr algn="ctr"/>
            <a:r>
              <a:rPr lang="en-US" altLang="zh-CN" sz="1100" dirty="0" smtClean="0"/>
              <a:t>SCM</a:t>
            </a:r>
            <a:r>
              <a:rPr lang="zh-CN" altLang="en-US" sz="1100" dirty="0" smtClean="0"/>
              <a:t>相关信息</a:t>
            </a:r>
            <a:endParaRPr lang="zh-CN" altLang="en-US" sz="1100" dirty="0"/>
          </a:p>
        </p:txBody>
      </p:sp>
      <p:sp>
        <p:nvSpPr>
          <p:cNvPr id="11" name="圆角矩形标注 10"/>
          <p:cNvSpPr/>
          <p:nvPr/>
        </p:nvSpPr>
        <p:spPr>
          <a:xfrm>
            <a:off x="200894" y="4797152"/>
            <a:ext cx="1152128" cy="792088"/>
          </a:xfrm>
          <a:prstGeom prst="wedgeRoundRectCallout">
            <a:avLst>
              <a:gd name="adj1" fmla="val 245374"/>
              <a:gd name="adj2" fmla="val -32350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tx1">
                    <a:lumMod val="75000"/>
                    <a:lumOff val="25000"/>
                  </a:schemeClr>
                </a:solidFill>
              </a:rPr>
              <a:t>构建触发器</a:t>
            </a:r>
            <a:endParaRPr lang="en-US" altLang="zh-CN" sz="1400" b="1" dirty="0">
              <a:solidFill>
                <a:schemeClr val="tx1">
                  <a:lumMod val="75000"/>
                  <a:lumOff val="25000"/>
                </a:schemeClr>
              </a:solidFill>
            </a:endParaRPr>
          </a:p>
          <a:p>
            <a:pPr algn="ctr"/>
            <a:r>
              <a:rPr lang="zh-CN" altLang="en-US" sz="1100" dirty="0" smtClean="0"/>
              <a:t>用于配置何时进行构建</a:t>
            </a:r>
            <a:endParaRPr lang="zh-CN" altLang="en-US" sz="1100" dirty="0"/>
          </a:p>
        </p:txBody>
      </p:sp>
      <p:sp>
        <p:nvSpPr>
          <p:cNvPr id="12" name="圆角矩形标注 11"/>
          <p:cNvSpPr/>
          <p:nvPr/>
        </p:nvSpPr>
        <p:spPr>
          <a:xfrm>
            <a:off x="3779912" y="4949552"/>
            <a:ext cx="1152128" cy="792088"/>
          </a:xfrm>
          <a:prstGeom prst="wedgeRoundRectCallout">
            <a:avLst>
              <a:gd name="adj1" fmla="val 4795"/>
              <a:gd name="adj2" fmla="val -34154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tx1">
                    <a:lumMod val="75000"/>
                    <a:lumOff val="25000"/>
                  </a:schemeClr>
                </a:solidFill>
              </a:rPr>
              <a:t>构建环境</a:t>
            </a:r>
            <a:endParaRPr lang="en-US" altLang="zh-CN" sz="1400" b="1" dirty="0">
              <a:solidFill>
                <a:schemeClr val="tx1">
                  <a:lumMod val="75000"/>
                  <a:lumOff val="25000"/>
                </a:schemeClr>
              </a:solidFill>
            </a:endParaRPr>
          </a:p>
          <a:p>
            <a:pPr algn="ctr"/>
            <a:r>
              <a:rPr lang="zh-CN" altLang="en-US" sz="1100" dirty="0" smtClean="0"/>
              <a:t>构建环境的相关配置</a:t>
            </a:r>
            <a:endParaRPr lang="zh-CN" altLang="en-US" sz="1100" dirty="0"/>
          </a:p>
        </p:txBody>
      </p:sp>
      <p:sp>
        <p:nvSpPr>
          <p:cNvPr id="13" name="圆角矩形标注 12"/>
          <p:cNvSpPr/>
          <p:nvPr/>
        </p:nvSpPr>
        <p:spPr>
          <a:xfrm>
            <a:off x="5796136" y="4739791"/>
            <a:ext cx="1152128" cy="792088"/>
          </a:xfrm>
          <a:prstGeom prst="wedgeRoundRectCallout">
            <a:avLst>
              <a:gd name="adj1" fmla="val -128309"/>
              <a:gd name="adj2" fmla="val -31388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tx1">
                    <a:lumMod val="75000"/>
                    <a:lumOff val="25000"/>
                  </a:schemeClr>
                </a:solidFill>
              </a:rPr>
              <a:t>构建</a:t>
            </a:r>
            <a:endParaRPr lang="en-US" altLang="zh-CN" sz="1400" b="1" dirty="0">
              <a:solidFill>
                <a:schemeClr val="tx1">
                  <a:lumMod val="75000"/>
                  <a:lumOff val="25000"/>
                </a:schemeClr>
              </a:solidFill>
            </a:endParaRPr>
          </a:p>
          <a:p>
            <a:pPr algn="ctr"/>
            <a:r>
              <a:rPr lang="zh-CN" altLang="en-US" sz="1100" dirty="0" smtClean="0"/>
              <a:t>执行编译、打包等</a:t>
            </a:r>
            <a:endParaRPr lang="zh-CN" altLang="en-US" sz="1100" dirty="0"/>
          </a:p>
        </p:txBody>
      </p:sp>
      <p:sp>
        <p:nvSpPr>
          <p:cNvPr id="14" name="圆角矩形标注 13"/>
          <p:cNvSpPr/>
          <p:nvPr/>
        </p:nvSpPr>
        <p:spPr>
          <a:xfrm>
            <a:off x="7236296" y="3573016"/>
            <a:ext cx="1296144" cy="936104"/>
          </a:xfrm>
          <a:prstGeom prst="wedgeRoundRectCallout">
            <a:avLst>
              <a:gd name="adj1" fmla="val -179788"/>
              <a:gd name="adj2" fmla="val -14932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chemeClr val="tx1">
                    <a:lumMod val="75000"/>
                    <a:lumOff val="25000"/>
                  </a:schemeClr>
                </a:solidFill>
              </a:rPr>
              <a:t>构建后操作</a:t>
            </a:r>
            <a:endParaRPr lang="en-US" altLang="zh-CN" sz="1400" b="1" dirty="0">
              <a:solidFill>
                <a:schemeClr val="tx1">
                  <a:lumMod val="75000"/>
                  <a:lumOff val="25000"/>
                </a:schemeClr>
              </a:solidFill>
            </a:endParaRPr>
          </a:p>
          <a:p>
            <a:pPr algn="ctr"/>
            <a:r>
              <a:rPr lang="zh-CN" altLang="en-US" sz="1100" dirty="0" smtClean="0"/>
              <a:t>常用于通知、部署、自动化测试等功能</a:t>
            </a:r>
            <a:endParaRPr lang="zh-CN" altLang="en-US" sz="1100" dirty="0"/>
          </a:p>
        </p:txBody>
      </p:sp>
      <p:sp>
        <p:nvSpPr>
          <p:cNvPr id="16"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endParaRPr lang="zh-CN" altLang="en-US" sz="2800" dirty="0">
              <a:ea typeface="黑体" pitchFamily="2" charset="-122"/>
            </a:endParaRPr>
          </a:p>
        </p:txBody>
      </p:sp>
      <p:sp>
        <p:nvSpPr>
          <p:cNvPr id="17"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spTree>
    <p:extLst>
      <p:ext uri="{BB962C8B-B14F-4D97-AF65-F5344CB8AC3E}">
        <p14:creationId xmlns:p14="http://schemas.microsoft.com/office/powerpoint/2010/main" val="634040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1628800"/>
            <a:ext cx="630593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流程图: 过程 8"/>
          <p:cNvSpPr/>
          <p:nvPr/>
        </p:nvSpPr>
        <p:spPr>
          <a:xfrm>
            <a:off x="1115616" y="2060848"/>
            <a:ext cx="5832648" cy="21602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p:cNvSpPr/>
          <p:nvPr/>
        </p:nvSpPr>
        <p:spPr>
          <a:xfrm>
            <a:off x="1115616" y="2348880"/>
            <a:ext cx="5832648" cy="86409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过程 20"/>
          <p:cNvSpPr/>
          <p:nvPr/>
        </p:nvSpPr>
        <p:spPr>
          <a:xfrm>
            <a:off x="1043608" y="4039560"/>
            <a:ext cx="576064" cy="21602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过程 21"/>
          <p:cNvSpPr/>
          <p:nvPr/>
        </p:nvSpPr>
        <p:spPr>
          <a:xfrm>
            <a:off x="1029936" y="5301208"/>
            <a:ext cx="5918328" cy="50405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092280" y="2060848"/>
            <a:ext cx="1080120" cy="276999"/>
          </a:xfrm>
          <a:prstGeom prst="rect">
            <a:avLst/>
          </a:prstGeom>
          <a:noFill/>
          <a:ln w="22225">
            <a:solidFill>
              <a:srgbClr val="0070C0"/>
            </a:solidFill>
            <a:prstDash val="dash"/>
          </a:ln>
        </p:spPr>
        <p:txBody>
          <a:bodyPr wrap="square" rtlCol="0">
            <a:spAutoFit/>
          </a:bodyPr>
          <a:lstStyle>
            <a:defPPr>
              <a:defRPr lang="en-US"/>
            </a:defPPr>
            <a:lvl1pPr>
              <a:defRPr sz="1200" b="1">
                <a:solidFill>
                  <a:srgbClr val="0070C0"/>
                </a:solidFill>
              </a:defRPr>
            </a:lvl1pPr>
          </a:lstStyle>
          <a:p>
            <a:pPr algn="ctr"/>
            <a:r>
              <a:rPr lang="zh-CN" altLang="en-US" dirty="0"/>
              <a:t>项目名称</a:t>
            </a:r>
          </a:p>
        </p:txBody>
      </p:sp>
      <p:sp>
        <p:nvSpPr>
          <p:cNvPr id="8" name="TextBox 7"/>
          <p:cNvSpPr txBox="1"/>
          <p:nvPr/>
        </p:nvSpPr>
        <p:spPr>
          <a:xfrm>
            <a:off x="7092280" y="2575937"/>
            <a:ext cx="1080120" cy="276999"/>
          </a:xfrm>
          <a:prstGeom prst="rect">
            <a:avLst/>
          </a:prstGeom>
          <a:noFill/>
          <a:ln w="22225">
            <a:solidFill>
              <a:srgbClr val="0070C0"/>
            </a:solidFill>
            <a:prstDash val="dash"/>
          </a:ln>
        </p:spPr>
        <p:txBody>
          <a:bodyPr wrap="square" rtlCol="0">
            <a:spAutoFit/>
          </a:bodyPr>
          <a:lstStyle>
            <a:defPPr>
              <a:defRPr lang="en-US"/>
            </a:defPPr>
            <a:lvl1pPr>
              <a:defRPr sz="1200" b="1">
                <a:solidFill>
                  <a:srgbClr val="0070C0"/>
                </a:solidFill>
              </a:defRPr>
            </a:lvl1pPr>
          </a:lstStyle>
          <a:p>
            <a:pPr algn="ctr"/>
            <a:r>
              <a:rPr lang="zh-CN" altLang="en-US" dirty="0"/>
              <a:t>项目描述</a:t>
            </a:r>
          </a:p>
        </p:txBody>
      </p:sp>
      <p:sp>
        <p:nvSpPr>
          <p:cNvPr id="10" name="TextBox 9"/>
          <p:cNvSpPr txBox="1"/>
          <p:nvPr/>
        </p:nvSpPr>
        <p:spPr>
          <a:xfrm>
            <a:off x="1835696" y="4013546"/>
            <a:ext cx="2808312" cy="276999"/>
          </a:xfrm>
          <a:prstGeom prst="rect">
            <a:avLst/>
          </a:prstGeom>
          <a:noFill/>
          <a:ln w="22225">
            <a:solidFill>
              <a:srgbClr val="0070C0"/>
            </a:solidFill>
            <a:prstDash val="dash"/>
          </a:ln>
        </p:spPr>
        <p:txBody>
          <a:bodyPr wrap="square" rtlCol="0">
            <a:spAutoFit/>
          </a:bodyPr>
          <a:lstStyle>
            <a:defPPr>
              <a:defRPr lang="en-US"/>
            </a:defPPr>
            <a:lvl1pPr>
              <a:defRPr sz="1200" b="1">
                <a:solidFill>
                  <a:srgbClr val="0070C0"/>
                </a:solidFill>
              </a:defRPr>
            </a:lvl1pPr>
          </a:lstStyle>
          <a:p>
            <a:pPr algn="ctr"/>
            <a:r>
              <a:rPr lang="zh-CN" altLang="en-US" dirty="0"/>
              <a:t>在项目开发结束时，可以用来关闭构建</a:t>
            </a:r>
          </a:p>
        </p:txBody>
      </p:sp>
      <p:sp>
        <p:nvSpPr>
          <p:cNvPr id="11" name="TextBox 10"/>
          <p:cNvSpPr txBox="1"/>
          <p:nvPr/>
        </p:nvSpPr>
        <p:spPr>
          <a:xfrm>
            <a:off x="2339752" y="5343599"/>
            <a:ext cx="4392488" cy="461665"/>
          </a:xfrm>
          <a:prstGeom prst="rect">
            <a:avLst/>
          </a:prstGeom>
          <a:noFill/>
          <a:ln w="22225">
            <a:solidFill>
              <a:srgbClr val="0070C0"/>
            </a:solidFill>
            <a:prstDash val="dash"/>
          </a:ln>
        </p:spPr>
        <p:txBody>
          <a:bodyPr wrap="square" rtlCol="0">
            <a:spAutoFit/>
          </a:bodyPr>
          <a:lstStyle>
            <a:defPPr>
              <a:defRPr lang="en-US"/>
            </a:defPPr>
            <a:lvl1pPr>
              <a:defRPr sz="1200" b="1">
                <a:solidFill>
                  <a:srgbClr val="0070C0"/>
                </a:solidFill>
              </a:defRPr>
            </a:lvl1pPr>
          </a:lstStyle>
          <a:p>
            <a:pPr algn="ctr"/>
            <a:r>
              <a:rPr lang="zh-CN" altLang="en-US" dirty="0" smtClean="0"/>
              <a:t>自定义空间，存在多个环境时，可以自定义不同环境的工作空间，完全屏蔽针对不同环境的构建带来的相互影响</a:t>
            </a:r>
            <a:endParaRPr lang="zh-CN" altLang="en-US" dirty="0"/>
          </a:p>
        </p:txBody>
      </p:sp>
      <p:sp>
        <p:nvSpPr>
          <p:cNvPr id="12" name="流程图: 过程 11"/>
          <p:cNvSpPr/>
          <p:nvPr/>
        </p:nvSpPr>
        <p:spPr>
          <a:xfrm>
            <a:off x="6804248" y="3429000"/>
            <a:ext cx="401278" cy="172819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222833" y="4038878"/>
            <a:ext cx="1080120" cy="276999"/>
          </a:xfrm>
          <a:prstGeom prst="rect">
            <a:avLst/>
          </a:prstGeom>
          <a:noFill/>
          <a:ln w="22225">
            <a:solidFill>
              <a:srgbClr val="0070C0"/>
            </a:solidFill>
            <a:prstDash val="dash"/>
          </a:ln>
        </p:spPr>
        <p:txBody>
          <a:bodyPr wrap="square" rtlCol="0">
            <a:spAutoFit/>
          </a:bodyPr>
          <a:lstStyle>
            <a:defPPr>
              <a:defRPr lang="en-US"/>
            </a:defPPr>
            <a:lvl1pPr>
              <a:defRPr sz="1200" b="1">
                <a:solidFill>
                  <a:srgbClr val="0070C0"/>
                </a:solidFill>
              </a:defRPr>
            </a:lvl1pPr>
          </a:lstStyle>
          <a:p>
            <a:pPr algn="ctr"/>
            <a:r>
              <a:rPr lang="zh-CN" altLang="en-US" dirty="0" smtClean="0"/>
              <a:t>帮助文档</a:t>
            </a:r>
            <a:endParaRPr lang="zh-CN" altLang="en-US" dirty="0"/>
          </a:p>
        </p:txBody>
      </p:sp>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--General</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spTree>
    <p:extLst>
      <p:ext uri="{BB962C8B-B14F-4D97-AF65-F5344CB8AC3E}">
        <p14:creationId xmlns:p14="http://schemas.microsoft.com/office/powerpoint/2010/main" val="3331585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a:t>
            </a:r>
            <a:r>
              <a:rPr lang="zh-CN" altLang="en-US" sz="2800" dirty="0" smtClean="0">
                <a:ea typeface="黑体" pitchFamily="2" charset="-122"/>
              </a:rPr>
              <a:t>源码管理</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21" y="1700808"/>
            <a:ext cx="5256584" cy="491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流程图: 过程 16"/>
          <p:cNvSpPr/>
          <p:nvPr/>
        </p:nvSpPr>
        <p:spPr>
          <a:xfrm>
            <a:off x="755576" y="2276872"/>
            <a:ext cx="4536504" cy="86409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447764" y="2575937"/>
            <a:ext cx="1476164"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多种</a:t>
            </a:r>
            <a:r>
              <a:rPr lang="en-US" altLang="zh-CN" dirty="0" smtClean="0"/>
              <a:t>SCM</a:t>
            </a:r>
            <a:r>
              <a:rPr lang="zh-CN" altLang="en-US" dirty="0" smtClean="0"/>
              <a:t>的</a:t>
            </a:r>
            <a:r>
              <a:rPr lang="zh-CN" altLang="en-US" dirty="0"/>
              <a:t>支持</a:t>
            </a:r>
          </a:p>
        </p:txBody>
      </p:sp>
      <p:sp>
        <p:nvSpPr>
          <p:cNvPr id="20" name="流程图: 过程 19"/>
          <p:cNvSpPr/>
          <p:nvPr/>
        </p:nvSpPr>
        <p:spPr>
          <a:xfrm>
            <a:off x="1907704" y="3356992"/>
            <a:ext cx="367240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5724128" y="3342129"/>
            <a:ext cx="1476164"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库</a:t>
            </a:r>
            <a:r>
              <a:rPr lang="en-US" altLang="zh-CN" dirty="0" smtClean="0"/>
              <a:t>URL</a:t>
            </a:r>
            <a:endParaRPr lang="zh-CN" altLang="en-US" dirty="0"/>
          </a:p>
        </p:txBody>
      </p:sp>
      <p:sp>
        <p:nvSpPr>
          <p:cNvPr id="24" name="流程图: 过程 23"/>
          <p:cNvSpPr/>
          <p:nvPr/>
        </p:nvSpPr>
        <p:spPr>
          <a:xfrm>
            <a:off x="1907704" y="3705881"/>
            <a:ext cx="2635617"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4716016" y="3711397"/>
            <a:ext cx="1476164"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用户名密码</a:t>
            </a:r>
            <a:endParaRPr lang="zh-CN" altLang="en-US" dirty="0"/>
          </a:p>
        </p:txBody>
      </p:sp>
      <p:sp>
        <p:nvSpPr>
          <p:cNvPr id="26" name="流程图: 过程 25"/>
          <p:cNvSpPr/>
          <p:nvPr/>
        </p:nvSpPr>
        <p:spPr>
          <a:xfrm>
            <a:off x="1907704" y="4032468"/>
            <a:ext cx="3672408" cy="28803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5724128" y="4043501"/>
            <a:ext cx="2592288"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在</a:t>
            </a:r>
            <a:r>
              <a:rPr lang="en-US" altLang="zh-CN" dirty="0" smtClean="0"/>
              <a:t>workspace</a:t>
            </a:r>
            <a:r>
              <a:rPr lang="zh-CN" altLang="en-US" dirty="0" smtClean="0"/>
              <a:t>中的目录名称</a:t>
            </a:r>
            <a:endParaRPr lang="zh-CN" altLang="en-US" dirty="0"/>
          </a:p>
        </p:txBody>
      </p:sp>
    </p:spTree>
    <p:extLst>
      <p:ext uri="{BB962C8B-B14F-4D97-AF65-F5344CB8AC3E}">
        <p14:creationId xmlns:p14="http://schemas.microsoft.com/office/powerpoint/2010/main" val="2855760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64" y="1600282"/>
            <a:ext cx="5069703" cy="449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a:t>
            </a:r>
            <a:r>
              <a:rPr lang="zh-CN" altLang="en-US" sz="2800" dirty="0" smtClean="0">
                <a:ea typeface="黑体" pitchFamily="2" charset="-122"/>
              </a:rPr>
              <a:t>构建触发器</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sp>
        <p:nvSpPr>
          <p:cNvPr id="16" name="流程图: 过程 15"/>
          <p:cNvSpPr/>
          <p:nvPr/>
        </p:nvSpPr>
        <p:spPr>
          <a:xfrm>
            <a:off x="395536" y="2564904"/>
            <a:ext cx="4248472" cy="123326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619672" y="2862064"/>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a:t>根据</a:t>
            </a:r>
            <a:r>
              <a:rPr lang="zh-CN" altLang="en-US" dirty="0" smtClean="0"/>
              <a:t>日程表触发构建</a:t>
            </a:r>
            <a:endParaRPr lang="zh-CN" altLang="en-US" dirty="0"/>
          </a:p>
        </p:txBody>
      </p:sp>
      <p:sp>
        <p:nvSpPr>
          <p:cNvPr id="18" name="流程图: 过程 17"/>
          <p:cNvSpPr/>
          <p:nvPr/>
        </p:nvSpPr>
        <p:spPr>
          <a:xfrm>
            <a:off x="395536" y="4293096"/>
            <a:ext cx="4248472" cy="50405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1602717" y="4406624"/>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通过版本库的变化触发构建</a:t>
            </a:r>
            <a:endParaRPr lang="zh-CN" altLang="en-US" dirty="0"/>
          </a:p>
        </p:txBody>
      </p:sp>
      <p:sp>
        <p:nvSpPr>
          <p:cNvPr id="3" name="椭圆 2"/>
          <p:cNvSpPr/>
          <p:nvPr/>
        </p:nvSpPr>
        <p:spPr>
          <a:xfrm>
            <a:off x="4860032" y="2862064"/>
            <a:ext cx="402235" cy="276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600282"/>
            <a:ext cx="3527702" cy="372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580112" y="5733256"/>
            <a:ext cx="3384376" cy="369332"/>
          </a:xfrm>
          <a:prstGeom prst="rect">
            <a:avLst/>
          </a:prstGeom>
          <a:noFill/>
        </p:spPr>
        <p:txBody>
          <a:bodyPr wrap="square" rtlCol="0">
            <a:spAutoFit/>
          </a:bodyPr>
          <a:lstStyle/>
          <a:p>
            <a:r>
              <a:rPr lang="en-US" altLang="zh-CN" dirty="0" smtClean="0"/>
              <a:t>0 </a:t>
            </a:r>
            <a:r>
              <a:rPr lang="en-US" altLang="zh-CN" dirty="0"/>
              <a:t>* * * </a:t>
            </a:r>
            <a:r>
              <a:rPr lang="en-US" altLang="zh-CN" dirty="0" smtClean="0"/>
              <a:t>*</a:t>
            </a:r>
            <a:r>
              <a:rPr lang="zh-CN" altLang="en-US" dirty="0" smtClean="0"/>
              <a:t>（每个整点构建一次）</a:t>
            </a:r>
            <a:endParaRPr lang="zh-CN" altLang="en-US" dirty="0"/>
          </a:p>
        </p:txBody>
      </p:sp>
      <p:sp>
        <p:nvSpPr>
          <p:cNvPr id="6" name="右箭头 5"/>
          <p:cNvSpPr/>
          <p:nvPr/>
        </p:nvSpPr>
        <p:spPr>
          <a:xfrm>
            <a:off x="5334275" y="2862064"/>
            <a:ext cx="317845" cy="27699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314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a:t>
            </a:r>
            <a:r>
              <a:rPr lang="zh-CN" altLang="en-US" sz="2800" dirty="0" smtClean="0">
                <a:ea typeface="黑体" pitchFamily="2" charset="-122"/>
              </a:rPr>
              <a:t>构建环境</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24024"/>
            <a:ext cx="6653687" cy="3937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7704" y="1916832"/>
            <a:ext cx="4176464"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a:t>准备构建环境，例如：清理工作空间</a:t>
            </a:r>
          </a:p>
        </p:txBody>
      </p:sp>
    </p:spTree>
    <p:extLst>
      <p:ext uri="{BB962C8B-B14F-4D97-AF65-F5344CB8AC3E}">
        <p14:creationId xmlns:p14="http://schemas.microsoft.com/office/powerpoint/2010/main" val="1928771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a:t>
            </a:r>
            <a:r>
              <a:rPr lang="zh-CN" altLang="en-US" sz="2800" dirty="0" smtClean="0">
                <a:ea typeface="黑体" pitchFamily="2" charset="-122"/>
              </a:rPr>
              <a:t>构建环境</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70" y="1772816"/>
            <a:ext cx="498346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流程图: 过程 7"/>
          <p:cNvSpPr/>
          <p:nvPr/>
        </p:nvSpPr>
        <p:spPr>
          <a:xfrm>
            <a:off x="1043608" y="5373216"/>
            <a:ext cx="1479200" cy="2520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p:nvSpPr>
        <p:spPr>
          <a:xfrm>
            <a:off x="1043608" y="5085184"/>
            <a:ext cx="2448272" cy="2520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699792" y="5373216"/>
            <a:ext cx="2448272"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执行</a:t>
            </a:r>
            <a:r>
              <a:rPr lang="en-US" altLang="zh-CN" dirty="0" smtClean="0"/>
              <a:t>Shell</a:t>
            </a:r>
            <a:r>
              <a:rPr lang="zh-CN" altLang="en-US" dirty="0" smtClean="0"/>
              <a:t>脚本，例如</a:t>
            </a:r>
            <a:r>
              <a:rPr lang="en-US" altLang="zh-CN" dirty="0" smtClean="0"/>
              <a:t>Bash</a:t>
            </a:r>
            <a:endParaRPr lang="zh-CN" altLang="en-US" dirty="0"/>
          </a:p>
        </p:txBody>
      </p:sp>
      <p:sp>
        <p:nvSpPr>
          <p:cNvPr id="11" name="TextBox 10"/>
          <p:cNvSpPr txBox="1"/>
          <p:nvPr/>
        </p:nvSpPr>
        <p:spPr>
          <a:xfrm>
            <a:off x="3602443" y="5051613"/>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执行</a:t>
            </a:r>
            <a:r>
              <a:rPr lang="en-US" altLang="zh-CN" dirty="0" smtClean="0"/>
              <a:t>Windows</a:t>
            </a:r>
            <a:r>
              <a:rPr lang="zh-CN" altLang="en-US" dirty="0" smtClean="0"/>
              <a:t>批处理（</a:t>
            </a:r>
            <a:r>
              <a:rPr lang="en-US" altLang="zh-CN" dirty="0" smtClean="0"/>
              <a:t>bat</a:t>
            </a:r>
            <a:r>
              <a:rPr lang="zh-CN" altLang="en-US" dirty="0" smtClean="0"/>
              <a:t>）</a:t>
            </a:r>
            <a:endParaRPr lang="zh-CN" altLang="en-US" dirty="0"/>
          </a:p>
        </p:txBody>
      </p:sp>
    </p:spTree>
    <p:extLst>
      <p:ext uri="{BB962C8B-B14F-4D97-AF65-F5344CB8AC3E}">
        <p14:creationId xmlns:p14="http://schemas.microsoft.com/office/powerpoint/2010/main" val="3679582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典型构建项目</a:t>
            </a:r>
            <a:r>
              <a:rPr lang="en-US" altLang="zh-CN" sz="2800" dirty="0" smtClean="0">
                <a:ea typeface="黑体" pitchFamily="2" charset="-122"/>
              </a:rPr>
              <a:t>—</a:t>
            </a:r>
            <a:r>
              <a:rPr lang="zh-CN" altLang="en-US" sz="2800" dirty="0" smtClean="0">
                <a:ea typeface="黑体" pitchFamily="2" charset="-122"/>
              </a:rPr>
              <a:t>构建后操作步骤</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00200"/>
            <a:ext cx="31432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过程 11"/>
          <p:cNvSpPr/>
          <p:nvPr/>
        </p:nvSpPr>
        <p:spPr>
          <a:xfrm>
            <a:off x="1065806" y="2348880"/>
            <a:ext cx="2905028" cy="2520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4139952" y="2323909"/>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构建另一个工程</a:t>
            </a:r>
            <a:endParaRPr lang="zh-CN" altLang="en-US" dirty="0"/>
          </a:p>
        </p:txBody>
      </p:sp>
      <p:sp>
        <p:nvSpPr>
          <p:cNvPr id="16" name="TextBox 15"/>
          <p:cNvSpPr txBox="1"/>
          <p:nvPr/>
        </p:nvSpPr>
        <p:spPr>
          <a:xfrm>
            <a:off x="4126303" y="4869160"/>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发布到容器</a:t>
            </a:r>
            <a:endParaRPr lang="zh-CN" altLang="en-US" dirty="0"/>
          </a:p>
        </p:txBody>
      </p:sp>
      <p:sp>
        <p:nvSpPr>
          <p:cNvPr id="17" name="流程图: 过程 16"/>
          <p:cNvSpPr/>
          <p:nvPr/>
        </p:nvSpPr>
        <p:spPr>
          <a:xfrm>
            <a:off x="1065806" y="4869160"/>
            <a:ext cx="2905028" cy="2520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p:cNvSpPr/>
          <p:nvPr/>
        </p:nvSpPr>
        <p:spPr>
          <a:xfrm>
            <a:off x="1068606" y="5553236"/>
            <a:ext cx="2905028" cy="2520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139952" y="5528265"/>
            <a:ext cx="2160240"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邮件通知</a:t>
            </a:r>
            <a:endParaRPr lang="zh-CN" altLang="en-US" dirty="0"/>
          </a:p>
        </p:txBody>
      </p:sp>
    </p:spTree>
    <p:extLst>
      <p:ext uri="{BB962C8B-B14F-4D97-AF65-F5344CB8AC3E}">
        <p14:creationId xmlns:p14="http://schemas.microsoft.com/office/powerpoint/2010/main" val="2136757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Jenkins</a:t>
            </a:r>
            <a:r>
              <a:rPr lang="zh-CN" altLang="en-US" sz="2800" dirty="0" smtClean="0">
                <a:ea typeface="黑体" pitchFamily="2" charset="-122"/>
              </a:rPr>
              <a:t>插件</a:t>
            </a:r>
            <a:endParaRPr lang="zh-CN" altLang="en-US" sz="2800" dirty="0">
              <a:ea typeface="黑体" pitchFamily="2" charset="-122"/>
            </a:endParaRPr>
          </a:p>
        </p:txBody>
      </p:sp>
      <p:sp>
        <p:nvSpPr>
          <p:cNvPr id="15"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553852"/>
            <a:ext cx="3869178" cy="282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流程图: 过程 19"/>
          <p:cNvSpPr/>
          <p:nvPr/>
        </p:nvSpPr>
        <p:spPr>
          <a:xfrm>
            <a:off x="251520" y="4967590"/>
            <a:ext cx="924430" cy="24244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过程 20"/>
          <p:cNvSpPr/>
          <p:nvPr/>
        </p:nvSpPr>
        <p:spPr>
          <a:xfrm>
            <a:off x="2186109" y="5786098"/>
            <a:ext cx="1934589" cy="28803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181809"/>
            <a:ext cx="3075954" cy="355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流程图: 过程 21"/>
          <p:cNvSpPr/>
          <p:nvPr/>
        </p:nvSpPr>
        <p:spPr>
          <a:xfrm>
            <a:off x="4940423" y="4385525"/>
            <a:ext cx="2841861" cy="36004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过程 22"/>
          <p:cNvSpPr/>
          <p:nvPr/>
        </p:nvSpPr>
        <p:spPr>
          <a:xfrm>
            <a:off x="4940422" y="4817573"/>
            <a:ext cx="2841861" cy="36004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475" y="1503948"/>
            <a:ext cx="2770948" cy="178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387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560" y="2417960"/>
            <a:ext cx="7992888" cy="4251400"/>
            <a:chOff x="395536" y="1726877"/>
            <a:chExt cx="7992888" cy="4251400"/>
          </a:xfrm>
        </p:grpSpPr>
        <p:sp>
          <p:nvSpPr>
            <p:cNvPr id="3" name="矩形 2"/>
            <p:cNvSpPr/>
            <p:nvPr/>
          </p:nvSpPr>
          <p:spPr>
            <a:xfrm>
              <a:off x="395536" y="2027292"/>
              <a:ext cx="1512168" cy="395098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60032" y="1726877"/>
              <a:ext cx="3528392" cy="1355293"/>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sz="1400" dirty="0" smtClean="0"/>
                <a:t>统计分析</a:t>
              </a:r>
              <a:endParaRPr lang="zh-CN" altLang="en-US" sz="1400" dirty="0"/>
            </a:p>
          </p:txBody>
        </p:sp>
        <p:sp>
          <p:nvSpPr>
            <p:cNvPr id="5" name="矩形 4"/>
            <p:cNvSpPr/>
            <p:nvPr/>
          </p:nvSpPr>
          <p:spPr>
            <a:xfrm>
              <a:off x="3023828" y="5085184"/>
              <a:ext cx="5364596" cy="880482"/>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ltLang="zh-CN" dirty="0" smtClean="0"/>
                <a:t>Testing Server</a:t>
              </a:r>
            </a:p>
          </p:txBody>
        </p:sp>
        <p:sp>
          <p:nvSpPr>
            <p:cNvPr id="6" name="TextBox 5"/>
            <p:cNvSpPr txBox="1"/>
            <p:nvPr/>
          </p:nvSpPr>
          <p:spPr>
            <a:xfrm>
              <a:off x="611560" y="2811192"/>
              <a:ext cx="1162050" cy="253916"/>
            </a:xfrm>
            <a:prstGeom prst="rect">
              <a:avLst/>
            </a:prstGeom>
            <a:noFill/>
          </p:spPr>
          <p:txBody>
            <a:bodyPr wrap="square" rtlCol="0">
              <a:spAutoFit/>
            </a:bodyPr>
            <a:lstStyle/>
            <a:p>
              <a:pPr algn="ctr"/>
              <a:r>
                <a:rPr lang="zh-CN" altLang="en-US" sz="1050" dirty="0" smtClean="0"/>
                <a:t>开发人员</a:t>
              </a:r>
              <a:endParaRPr lang="zh-CN" altLang="en-US" sz="105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4" y="2331487"/>
              <a:ext cx="790854" cy="46025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452" y="2331486"/>
              <a:ext cx="541350" cy="59835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9" name="TextBox 8"/>
            <p:cNvSpPr txBox="1"/>
            <p:nvPr/>
          </p:nvSpPr>
          <p:spPr>
            <a:xfrm>
              <a:off x="3851920" y="2951366"/>
              <a:ext cx="742300" cy="261610"/>
            </a:xfrm>
            <a:prstGeom prst="rect">
              <a:avLst/>
            </a:prstGeom>
            <a:noFill/>
          </p:spPr>
          <p:txBody>
            <a:bodyPr wrap="square" rtlCol="0">
              <a:spAutoFit/>
            </a:bodyPr>
            <a:lstStyle/>
            <a:p>
              <a:pPr algn="ctr"/>
              <a:r>
                <a:rPr lang="en-US" altLang="zh-CN" sz="1050" dirty="0" smtClean="0"/>
                <a:t>SCM</a:t>
              </a:r>
              <a:endParaRPr lang="zh-CN" altLang="en-US" sz="1050" dirty="0"/>
            </a:p>
          </p:txBody>
        </p:sp>
        <p:sp>
          <p:nvSpPr>
            <p:cNvPr id="10" name="右箭头 9"/>
            <p:cNvSpPr/>
            <p:nvPr/>
          </p:nvSpPr>
          <p:spPr>
            <a:xfrm>
              <a:off x="1567508" y="2492896"/>
              <a:ext cx="2335944" cy="36004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050" dirty="0" err="1" smtClean="0">
                  <a:solidFill>
                    <a:schemeClr val="tx1"/>
                  </a:solidFill>
                </a:rPr>
                <a:t>Checkin</a:t>
              </a:r>
              <a:endParaRPr lang="zh-CN" altLang="en-US" sz="1050" dirty="0">
                <a:solidFill>
                  <a:schemeClr val="tx1"/>
                </a:solidFill>
              </a:endParaRPr>
            </a:p>
          </p:txBody>
        </p:sp>
        <p:sp>
          <p:nvSpPr>
            <p:cNvPr id="11" name="矩形 10"/>
            <p:cNvSpPr/>
            <p:nvPr/>
          </p:nvSpPr>
          <p:spPr>
            <a:xfrm>
              <a:off x="3023828" y="3287360"/>
              <a:ext cx="5364596" cy="1725816"/>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ltLang="zh-CN" dirty="0" smtClean="0"/>
                <a:t>CI Server</a:t>
              </a:r>
            </a:p>
          </p:txBody>
        </p:sp>
        <p:sp>
          <p:nvSpPr>
            <p:cNvPr id="12" name="圆角矩形 11"/>
            <p:cNvSpPr/>
            <p:nvPr/>
          </p:nvSpPr>
          <p:spPr>
            <a:xfrm>
              <a:off x="3779912" y="3573016"/>
              <a:ext cx="936104"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Checkout</a:t>
              </a:r>
              <a:endParaRPr lang="zh-CN" altLang="en-US" sz="1200" b="1" dirty="0"/>
            </a:p>
          </p:txBody>
        </p:sp>
        <p:sp>
          <p:nvSpPr>
            <p:cNvPr id="13" name="下箭头 12"/>
            <p:cNvSpPr/>
            <p:nvPr/>
          </p:nvSpPr>
          <p:spPr>
            <a:xfrm>
              <a:off x="4067944" y="3212976"/>
              <a:ext cx="313556" cy="288032"/>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050">
                <a:solidFill>
                  <a:schemeClr val="tx1"/>
                </a:solidFill>
              </a:endParaRPr>
            </a:p>
          </p:txBody>
        </p:sp>
        <p:sp>
          <p:nvSpPr>
            <p:cNvPr id="14" name="矩形 13"/>
            <p:cNvSpPr/>
            <p:nvPr/>
          </p:nvSpPr>
          <p:spPr>
            <a:xfrm>
              <a:off x="5364088" y="3429000"/>
              <a:ext cx="2952328" cy="692998"/>
            </a:xfrm>
            <a:prstGeom prst="rect">
              <a:avLst/>
            </a:prstGeom>
            <a:noFill/>
            <a:ln w="317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4745917" y="3609020"/>
              <a:ext cx="540060" cy="36004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050" dirty="0">
                <a:solidFill>
                  <a:schemeClr val="tx1"/>
                </a:solidFill>
              </a:endParaRPr>
            </a:p>
          </p:txBody>
        </p:sp>
        <p:sp>
          <p:nvSpPr>
            <p:cNvPr id="16" name="圆角矩形 15"/>
            <p:cNvSpPr/>
            <p:nvPr/>
          </p:nvSpPr>
          <p:spPr>
            <a:xfrm>
              <a:off x="6444208" y="3573016"/>
              <a:ext cx="792088"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Test</a:t>
              </a:r>
              <a:endParaRPr lang="zh-CN" altLang="en-US" sz="1200" b="1" dirty="0"/>
            </a:p>
          </p:txBody>
        </p:sp>
        <p:sp>
          <p:nvSpPr>
            <p:cNvPr id="17" name="圆角矩形 16"/>
            <p:cNvSpPr/>
            <p:nvPr/>
          </p:nvSpPr>
          <p:spPr>
            <a:xfrm>
              <a:off x="5436096" y="3573016"/>
              <a:ext cx="936104"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Compile</a:t>
              </a:r>
              <a:endParaRPr lang="zh-CN" altLang="en-US" sz="1200" b="1" dirty="0"/>
            </a:p>
          </p:txBody>
        </p:sp>
        <p:sp>
          <p:nvSpPr>
            <p:cNvPr id="18" name="圆角矩形 17"/>
            <p:cNvSpPr/>
            <p:nvPr/>
          </p:nvSpPr>
          <p:spPr>
            <a:xfrm>
              <a:off x="7308304" y="3573016"/>
              <a:ext cx="936104"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Package</a:t>
              </a:r>
              <a:endParaRPr lang="zh-CN" altLang="en-US" sz="1200" b="1" dirty="0"/>
            </a:p>
          </p:txBody>
        </p:sp>
        <p:sp>
          <p:nvSpPr>
            <p:cNvPr id="19" name="圆角矩形 18"/>
            <p:cNvSpPr/>
            <p:nvPr/>
          </p:nvSpPr>
          <p:spPr>
            <a:xfrm>
              <a:off x="7308304" y="4403659"/>
              <a:ext cx="792088"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Deploy</a:t>
              </a:r>
              <a:endParaRPr lang="zh-CN" altLang="en-US" sz="1200" b="1" dirty="0"/>
            </a:p>
          </p:txBody>
        </p:sp>
        <p:sp>
          <p:nvSpPr>
            <p:cNvPr id="20" name="下箭头 19"/>
            <p:cNvSpPr/>
            <p:nvPr/>
          </p:nvSpPr>
          <p:spPr>
            <a:xfrm>
              <a:off x="7570812" y="4077072"/>
              <a:ext cx="313556" cy="275051"/>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050">
                <a:solidFill>
                  <a:schemeClr val="tx1"/>
                </a:solidFill>
              </a:endParaRPr>
            </a:p>
          </p:txBody>
        </p:sp>
        <p:sp>
          <p:nvSpPr>
            <p:cNvPr id="21" name="圆角矩形 20"/>
            <p:cNvSpPr/>
            <p:nvPr/>
          </p:nvSpPr>
          <p:spPr>
            <a:xfrm>
              <a:off x="4494271" y="5193356"/>
              <a:ext cx="2448272" cy="43204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200" b="1" dirty="0" smtClean="0"/>
                <a:t>Automated Testing</a:t>
              </a:r>
              <a:endParaRPr lang="en-US" altLang="zh-CN" sz="1200" b="1" dirty="0"/>
            </a:p>
          </p:txBody>
        </p:sp>
        <p:sp>
          <p:nvSpPr>
            <p:cNvPr id="22" name="左箭头 21"/>
            <p:cNvSpPr/>
            <p:nvPr/>
          </p:nvSpPr>
          <p:spPr>
            <a:xfrm>
              <a:off x="3685602" y="4365104"/>
              <a:ext cx="3478686" cy="36004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23" name="圆角矩形 22"/>
            <p:cNvSpPr/>
            <p:nvPr/>
          </p:nvSpPr>
          <p:spPr>
            <a:xfrm>
              <a:off x="3131840" y="3409541"/>
              <a:ext cx="432048" cy="1426166"/>
            </a:xfrm>
            <a:prstGeom prst="roundRect">
              <a:avLst/>
            </a:prstGeom>
          </p:spPr>
          <p:style>
            <a:lnRef idx="1">
              <a:schemeClr val="accent6"/>
            </a:lnRef>
            <a:fillRef idx="3">
              <a:schemeClr val="accent6"/>
            </a:fillRef>
            <a:effectRef idx="2">
              <a:schemeClr val="accent6"/>
            </a:effectRef>
            <a:fontRef idx="minor">
              <a:schemeClr val="lt1"/>
            </a:fontRef>
          </p:style>
          <p:txBody>
            <a:bodyPr vert="eaVert" rtlCol="0" anchor="ctr"/>
            <a:lstStyle/>
            <a:p>
              <a:pPr algn="ctr"/>
              <a:r>
                <a:rPr lang="en-US" altLang="zh-CN" sz="1200" b="1" dirty="0" smtClean="0"/>
                <a:t>Notify</a:t>
              </a:r>
              <a:endParaRPr lang="zh-CN" altLang="en-US" sz="1200" b="1" dirty="0"/>
            </a:p>
          </p:txBody>
        </p:sp>
        <p:sp>
          <p:nvSpPr>
            <p:cNvPr id="24" name="TextBox 23"/>
            <p:cNvSpPr txBox="1"/>
            <p:nvPr/>
          </p:nvSpPr>
          <p:spPr>
            <a:xfrm>
              <a:off x="621482" y="3775499"/>
              <a:ext cx="1162050" cy="253916"/>
            </a:xfrm>
            <a:prstGeom prst="rect">
              <a:avLst/>
            </a:prstGeom>
            <a:noFill/>
          </p:spPr>
          <p:txBody>
            <a:bodyPr wrap="square" rtlCol="0">
              <a:spAutoFit/>
            </a:bodyPr>
            <a:lstStyle/>
            <a:p>
              <a:pPr algn="ctr"/>
              <a:r>
                <a:rPr lang="zh-CN" altLang="en-US" sz="1050" dirty="0"/>
                <a:t>测试</a:t>
              </a:r>
              <a:r>
                <a:rPr lang="zh-CN" altLang="en-US" sz="1050" dirty="0" smtClean="0"/>
                <a:t>人员</a:t>
              </a:r>
              <a:endParaRPr lang="zh-CN" altLang="en-US" sz="1050" dirty="0"/>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76" y="3243240"/>
              <a:ext cx="790854" cy="46025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26" name="TextBox 25"/>
            <p:cNvSpPr txBox="1"/>
            <p:nvPr/>
          </p:nvSpPr>
          <p:spPr>
            <a:xfrm>
              <a:off x="621482" y="4601703"/>
              <a:ext cx="1162050" cy="253916"/>
            </a:xfrm>
            <a:prstGeom prst="rect">
              <a:avLst/>
            </a:prstGeom>
            <a:noFill/>
          </p:spPr>
          <p:txBody>
            <a:bodyPr wrap="square" rtlCol="0">
              <a:spAutoFit/>
            </a:bodyPr>
            <a:lstStyle/>
            <a:p>
              <a:pPr algn="ctr"/>
              <a:r>
                <a:rPr lang="zh-CN" altLang="en-US" sz="1050" dirty="0" smtClean="0"/>
                <a:t>项目经理</a:t>
              </a:r>
              <a:endParaRPr lang="zh-CN" altLang="en-US" sz="1050" dirty="0"/>
            </a:p>
          </p:txBody>
        </p:sp>
        <p:pic>
          <p:nvPicPr>
            <p:cNvPr id="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76" y="4121998"/>
              <a:ext cx="790854" cy="46025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28" name="TextBox 27"/>
            <p:cNvSpPr txBox="1"/>
            <p:nvPr/>
          </p:nvSpPr>
          <p:spPr>
            <a:xfrm>
              <a:off x="611560" y="5407332"/>
              <a:ext cx="1162050" cy="253916"/>
            </a:xfrm>
            <a:prstGeom prst="rect">
              <a:avLst/>
            </a:prstGeom>
            <a:noFill/>
          </p:spPr>
          <p:txBody>
            <a:bodyPr wrap="square" rtlCol="0">
              <a:spAutoFit/>
            </a:bodyPr>
            <a:lstStyle/>
            <a:p>
              <a:pPr algn="ctr"/>
              <a:r>
                <a:rPr lang="zh-CN" altLang="en-US" sz="1050" dirty="0" smtClean="0"/>
                <a:t>其他人员</a:t>
              </a:r>
              <a:endParaRPr lang="zh-CN" altLang="en-US" sz="1050" dirty="0"/>
            </a:p>
          </p:txBody>
        </p:sp>
        <p:pic>
          <p:nvPicPr>
            <p:cNvPr id="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4" y="4927627"/>
              <a:ext cx="790854" cy="46025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30" name="左箭头 29"/>
            <p:cNvSpPr/>
            <p:nvPr/>
          </p:nvSpPr>
          <p:spPr>
            <a:xfrm>
              <a:off x="2007924" y="4188917"/>
              <a:ext cx="951688" cy="32641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1" name="矩形 30"/>
            <p:cNvSpPr/>
            <p:nvPr/>
          </p:nvSpPr>
          <p:spPr>
            <a:xfrm>
              <a:off x="3685602" y="3359368"/>
              <a:ext cx="4680520" cy="898911"/>
            </a:xfrm>
            <a:prstGeom prst="rect">
              <a:avLst/>
            </a:prstGeom>
            <a:noFill/>
            <a:ln>
              <a:solidFill>
                <a:srgbClr val="FF0000"/>
              </a:solidFill>
              <a:prstDash val="dash"/>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2" name="左箭头 31"/>
            <p:cNvSpPr/>
            <p:nvPr/>
          </p:nvSpPr>
          <p:spPr>
            <a:xfrm rot="18910343">
              <a:off x="6931408" y="4870658"/>
              <a:ext cx="465760" cy="36004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3" name="圆角矩形 32"/>
            <p:cNvSpPr/>
            <p:nvPr/>
          </p:nvSpPr>
          <p:spPr>
            <a:xfrm>
              <a:off x="3131840" y="5132499"/>
              <a:ext cx="432048" cy="665918"/>
            </a:xfrm>
            <a:prstGeom prst="roundRect">
              <a:avLst/>
            </a:prstGeom>
          </p:spPr>
          <p:style>
            <a:lnRef idx="1">
              <a:schemeClr val="accent6"/>
            </a:lnRef>
            <a:fillRef idx="3">
              <a:schemeClr val="accent6"/>
            </a:fillRef>
            <a:effectRef idx="2">
              <a:schemeClr val="accent6"/>
            </a:effectRef>
            <a:fontRef idx="minor">
              <a:schemeClr val="lt1"/>
            </a:fontRef>
          </p:style>
          <p:txBody>
            <a:bodyPr vert="eaVert" rtlCol="0" anchor="ctr"/>
            <a:lstStyle/>
            <a:p>
              <a:pPr algn="ctr"/>
              <a:r>
                <a:rPr lang="en-US" altLang="zh-CN" sz="1200" b="1" dirty="0" smtClean="0"/>
                <a:t>Notify</a:t>
              </a:r>
              <a:endParaRPr lang="zh-CN" altLang="en-US" sz="1200" b="1" dirty="0"/>
            </a:p>
          </p:txBody>
        </p:sp>
        <p:sp>
          <p:nvSpPr>
            <p:cNvPr id="34" name="左箭头 33"/>
            <p:cNvSpPr/>
            <p:nvPr/>
          </p:nvSpPr>
          <p:spPr>
            <a:xfrm>
              <a:off x="3627190" y="5204507"/>
              <a:ext cx="817612" cy="36004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5" name="流程图: 磁盘 34"/>
            <p:cNvSpPr/>
            <p:nvPr/>
          </p:nvSpPr>
          <p:spPr>
            <a:xfrm>
              <a:off x="6732240" y="1771275"/>
              <a:ext cx="1512168" cy="1020463"/>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t>DB</a:t>
              </a:r>
              <a:endParaRPr lang="zh-CN" altLang="en-US" dirty="0"/>
            </a:p>
          </p:txBody>
        </p:sp>
        <p:sp>
          <p:nvSpPr>
            <p:cNvPr id="36" name="下箭头 35"/>
            <p:cNvSpPr/>
            <p:nvPr/>
          </p:nvSpPr>
          <p:spPr>
            <a:xfrm flipV="1">
              <a:off x="7365542" y="2869994"/>
              <a:ext cx="313556" cy="342982"/>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050">
                <a:solidFill>
                  <a:schemeClr val="tx1"/>
                </a:solidFill>
              </a:endParaRPr>
            </a:p>
          </p:txBody>
        </p:sp>
        <p:sp>
          <p:nvSpPr>
            <p:cNvPr id="37" name="圆角矩形 36"/>
            <p:cNvSpPr/>
            <p:nvPr/>
          </p:nvSpPr>
          <p:spPr>
            <a:xfrm>
              <a:off x="5015946" y="1904911"/>
              <a:ext cx="888201" cy="432818"/>
            </a:xfrm>
            <a:prstGeom prst="roundRect">
              <a:avLst/>
            </a:prstGeom>
          </p:spPr>
          <p:style>
            <a:lnRef idx="1">
              <a:schemeClr val="accent6"/>
            </a:lnRef>
            <a:fillRef idx="3">
              <a:schemeClr val="accent6"/>
            </a:fillRef>
            <a:effectRef idx="2">
              <a:schemeClr val="accent6"/>
            </a:effectRef>
            <a:fontRef idx="minor">
              <a:schemeClr val="lt1"/>
            </a:fontRef>
          </p:style>
          <p:txBody>
            <a:bodyPr vert="eaVert" rtlCol="0" anchor="ctr"/>
            <a:lstStyle/>
            <a:p>
              <a:pPr algn="ctr"/>
              <a:r>
                <a:rPr lang="zh-CN" altLang="en-US" sz="1200" b="1" dirty="0" smtClean="0"/>
                <a:t>统计分析</a:t>
              </a:r>
              <a:endParaRPr lang="zh-CN" altLang="en-US" sz="1200" b="1" dirty="0"/>
            </a:p>
          </p:txBody>
        </p:sp>
        <p:sp>
          <p:nvSpPr>
            <p:cNvPr id="38" name="左箭头 37"/>
            <p:cNvSpPr/>
            <p:nvPr/>
          </p:nvSpPr>
          <p:spPr>
            <a:xfrm>
              <a:off x="2007924" y="5362219"/>
              <a:ext cx="951688" cy="32641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9" name="左箭头 38"/>
            <p:cNvSpPr/>
            <p:nvPr/>
          </p:nvSpPr>
          <p:spPr>
            <a:xfrm>
              <a:off x="5982205" y="1950461"/>
              <a:ext cx="663656" cy="326411"/>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0" name="右箭头 39"/>
            <p:cNvSpPr/>
            <p:nvPr/>
          </p:nvSpPr>
          <p:spPr>
            <a:xfrm>
              <a:off x="4572000" y="2454000"/>
              <a:ext cx="2052228" cy="36004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050" dirty="0">
                <a:solidFill>
                  <a:schemeClr val="tx1"/>
                </a:solidFill>
              </a:endParaRPr>
            </a:p>
          </p:txBody>
        </p:sp>
        <p:sp>
          <p:nvSpPr>
            <p:cNvPr id="41" name="左箭头 40"/>
            <p:cNvSpPr/>
            <p:nvPr/>
          </p:nvSpPr>
          <p:spPr>
            <a:xfrm>
              <a:off x="1907704" y="1916832"/>
              <a:ext cx="2952328" cy="36004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grpSp>
      <p:sp>
        <p:nvSpPr>
          <p:cNvPr id="42"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43" name="矩形 25"/>
          <p:cNvSpPr>
            <a:spLocks noChangeArrowheads="1"/>
          </p:cNvSpPr>
          <p:nvPr/>
        </p:nvSpPr>
        <p:spPr bwMode="auto">
          <a:xfrm>
            <a:off x="657121" y="980728"/>
            <a:ext cx="77724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46088">
              <a:lnSpc>
                <a:spcPct val="150000"/>
              </a:lnSpc>
            </a:pPr>
            <a:r>
              <a:rPr lang="zh-CN" altLang="en-US" dirty="0">
                <a:latin typeface="+mn-ea"/>
              </a:rPr>
              <a:t>国</a:t>
            </a:r>
            <a:r>
              <a:rPr lang="zh-CN" altLang="en-US" dirty="0">
                <a:latin typeface="+mn-ea"/>
              </a:rPr>
              <a:t>泰安持续集成系统已完成</a:t>
            </a:r>
            <a:r>
              <a:rPr lang="en-US" altLang="zh-CN" dirty="0">
                <a:latin typeface="+mn-ea"/>
              </a:rPr>
              <a:t>1.0</a:t>
            </a:r>
            <a:r>
              <a:rPr lang="zh-CN" altLang="en-US" dirty="0">
                <a:latin typeface="+mn-ea"/>
              </a:rPr>
              <a:t>版本的开发，该版本支持</a:t>
            </a:r>
            <a:r>
              <a:rPr lang="en-US" altLang="zh-CN" dirty="0">
                <a:latin typeface="+mn-ea"/>
              </a:rPr>
              <a:t>Java</a:t>
            </a:r>
            <a:r>
              <a:rPr lang="zh-CN" altLang="en-US" dirty="0">
                <a:latin typeface="+mn-ea"/>
              </a:rPr>
              <a:t>项目、</a:t>
            </a:r>
            <a:r>
              <a:rPr lang="en-US" altLang="zh-CN" dirty="0" err="1">
                <a:latin typeface="+mn-ea"/>
              </a:rPr>
              <a:t>.Net</a:t>
            </a:r>
            <a:r>
              <a:rPr lang="zh-CN" altLang="en-US" dirty="0">
                <a:latin typeface="+mn-ea"/>
              </a:rPr>
              <a:t>项目以及</a:t>
            </a:r>
            <a:r>
              <a:rPr lang="en-US" altLang="zh-CN" dirty="0">
                <a:latin typeface="+mn-ea"/>
              </a:rPr>
              <a:t>U3D</a:t>
            </a:r>
            <a:r>
              <a:rPr lang="zh-CN" altLang="en-US" dirty="0">
                <a:latin typeface="+mn-ea"/>
              </a:rPr>
              <a:t>项目，覆盖编译、单元测试、打包、部署、自动化测试</a:t>
            </a:r>
            <a:r>
              <a:rPr lang="zh-CN" altLang="en-US" dirty="0" smtClean="0">
                <a:latin typeface="+mn-ea"/>
              </a:rPr>
              <a:t>环节，并完成部分构建数据、代码提交数据的收集于分析</a:t>
            </a:r>
            <a:endParaRPr lang="zh-CN" altLang="en-US" dirty="0">
              <a:latin typeface="+mn-ea"/>
            </a:endParaRPr>
          </a:p>
        </p:txBody>
      </p:sp>
    </p:spTree>
    <p:extLst>
      <p:ext uri="{BB962C8B-B14F-4D97-AF65-F5344CB8AC3E}">
        <p14:creationId xmlns:p14="http://schemas.microsoft.com/office/powerpoint/2010/main" val="1887077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72726" y="90872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持续</a:t>
            </a:r>
            <a:r>
              <a:rPr lang="zh-CN" altLang="en-US" sz="2800" dirty="0" smtClean="0">
                <a:ea typeface="黑体" pitchFamily="2" charset="-122"/>
              </a:rPr>
              <a:t>集成定义：</a:t>
            </a:r>
            <a:endParaRPr lang="zh-CN" altLang="en-US" sz="2800" dirty="0">
              <a:ea typeface="黑体" pitchFamily="2" charset="-122"/>
            </a:endParaRPr>
          </a:p>
        </p:txBody>
      </p:sp>
      <p:sp>
        <p:nvSpPr>
          <p:cNvPr id="4100" name="矩形 25"/>
          <p:cNvSpPr>
            <a:spLocks noChangeArrowheads="1"/>
          </p:cNvSpPr>
          <p:nvPr/>
        </p:nvSpPr>
        <p:spPr bwMode="auto">
          <a:xfrm>
            <a:off x="671869" y="1556792"/>
            <a:ext cx="7783016" cy="166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5000"/>
              </a:lnSpc>
              <a:spcBef>
                <a:spcPct val="30000"/>
              </a:spcBef>
              <a:spcAft>
                <a:spcPct val="30000"/>
              </a:spcAft>
            </a:pPr>
            <a:r>
              <a:rPr lang="zh-CN" altLang="en-US" sz="2200" dirty="0" smtClean="0">
                <a:ea typeface="黑体" pitchFamily="2" charset="-122"/>
              </a:rPr>
              <a:t>　　</a:t>
            </a:r>
            <a:endParaRPr lang="en-US" altLang="zh-CN" sz="2200" dirty="0" smtClean="0">
              <a:ea typeface="黑体" pitchFamily="2" charset="-122"/>
            </a:endParaRPr>
          </a:p>
          <a:p>
            <a:pPr>
              <a:lnSpc>
                <a:spcPct val="115000"/>
              </a:lnSpc>
              <a:spcBef>
                <a:spcPct val="30000"/>
              </a:spcBef>
              <a:spcAft>
                <a:spcPct val="30000"/>
              </a:spcAft>
            </a:pPr>
            <a:r>
              <a:rPr lang="zh-CN" altLang="en-US" sz="2200" dirty="0">
                <a:ea typeface="黑体" pitchFamily="2" charset="-122"/>
              </a:rPr>
              <a:t>　　</a:t>
            </a:r>
            <a:endParaRPr lang="en-US" altLang="zh-CN" sz="2200" dirty="0">
              <a:ea typeface="黑体" pitchFamily="2" charset="-122"/>
            </a:endParaRPr>
          </a:p>
          <a:p>
            <a:pPr>
              <a:lnSpc>
                <a:spcPct val="115000"/>
              </a:lnSpc>
              <a:spcBef>
                <a:spcPct val="30000"/>
              </a:spcBef>
              <a:spcAft>
                <a:spcPct val="30000"/>
              </a:spcAft>
            </a:pPr>
            <a:r>
              <a:rPr lang="zh-CN" altLang="en-US" sz="2200" dirty="0">
                <a:ea typeface="黑体" pitchFamily="2" charset="-122"/>
              </a:rPr>
              <a:t>　　</a:t>
            </a:r>
            <a:endParaRPr lang="en-US" altLang="zh-CN" sz="2200" dirty="0">
              <a:ea typeface="黑体" pitchFamily="2" charset="-122"/>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4077072"/>
            <a:ext cx="1925630" cy="213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48823" y="4249718"/>
            <a:ext cx="4399698" cy="1285032"/>
          </a:xfrm>
          <a:prstGeom prst="rect">
            <a:avLst/>
          </a:prstGeom>
          <a:noFill/>
        </p:spPr>
        <p:txBody>
          <a:bodyPr wrap="square" rtlCol="0">
            <a:spAutoFit/>
          </a:bodyPr>
          <a:lstStyle/>
          <a:p>
            <a:pPr>
              <a:lnSpc>
                <a:spcPct val="150000"/>
              </a:lnSpc>
            </a:pPr>
            <a:r>
              <a:rPr lang="en-US" altLang="zh-CN" dirty="0"/>
              <a:t>Martin </a:t>
            </a:r>
            <a:r>
              <a:rPr lang="en-US" altLang="zh-CN" dirty="0" smtClean="0"/>
              <a:t>Fowler</a:t>
            </a:r>
          </a:p>
          <a:p>
            <a:pPr>
              <a:lnSpc>
                <a:spcPct val="150000"/>
              </a:lnSpc>
            </a:pPr>
            <a:r>
              <a:rPr lang="zh-CN" altLang="en-US" dirty="0"/>
              <a:t>著名的面向对象分析设计、</a:t>
            </a:r>
            <a:r>
              <a:rPr lang="en-US" altLang="zh-CN" dirty="0"/>
              <a:t>UML</a:t>
            </a:r>
            <a:r>
              <a:rPr lang="zh-CN" altLang="en-US" dirty="0"/>
              <a:t>、模式等方面的专家，敏捷开发方法的创始人之一</a:t>
            </a:r>
          </a:p>
        </p:txBody>
      </p:sp>
      <p:sp>
        <p:nvSpPr>
          <p:cNvPr id="11" name="TextBox 10"/>
          <p:cNvSpPr txBox="1"/>
          <p:nvPr/>
        </p:nvSpPr>
        <p:spPr>
          <a:xfrm>
            <a:off x="971600" y="1556792"/>
            <a:ext cx="7128792" cy="2116028"/>
          </a:xfrm>
          <a:prstGeom prst="rect">
            <a:avLst/>
          </a:prstGeom>
          <a:noFill/>
        </p:spPr>
        <p:txBody>
          <a:bodyPr wrap="square" rtlCol="0">
            <a:spAutoFit/>
          </a:bodyPr>
          <a:lstStyle/>
          <a:p>
            <a:pPr indent="446088">
              <a:lnSpc>
                <a:spcPct val="150000"/>
              </a:lnSpc>
            </a:pPr>
            <a:r>
              <a:rPr lang="zh-CN" altLang="en-US" dirty="0"/>
              <a:t>持续集成是一种软件</a:t>
            </a:r>
            <a:r>
              <a:rPr lang="zh-CN" altLang="en-US" b="1" dirty="0"/>
              <a:t>开发实践</a:t>
            </a:r>
            <a:r>
              <a:rPr lang="zh-CN" altLang="en-US" dirty="0"/>
              <a:t>，在实践中项目成员</a:t>
            </a:r>
            <a:r>
              <a:rPr lang="zh-CN" altLang="en-US" b="1" dirty="0"/>
              <a:t>频繁</a:t>
            </a:r>
            <a:r>
              <a:rPr lang="zh-CN" altLang="en-US" dirty="0"/>
              <a:t>地进行</a:t>
            </a:r>
            <a:r>
              <a:rPr lang="zh-CN" altLang="en-US" b="1" dirty="0"/>
              <a:t>集成</a:t>
            </a:r>
            <a:r>
              <a:rPr lang="zh-CN" altLang="en-US" dirty="0"/>
              <a:t>，通常每个成员每天都会做集成工作，如此，每天整个项目将会有多次集成。每次集成后都会通过</a:t>
            </a:r>
            <a:r>
              <a:rPr lang="zh-CN" altLang="en-US" b="1" dirty="0"/>
              <a:t>自动化</a:t>
            </a:r>
            <a:r>
              <a:rPr lang="zh-CN" altLang="en-US" dirty="0"/>
              <a:t>构建（包括测试）来</a:t>
            </a:r>
            <a:r>
              <a:rPr lang="zh-CN" altLang="en-US" b="1" dirty="0"/>
              <a:t>尽快发现</a:t>
            </a:r>
            <a:r>
              <a:rPr lang="zh-CN" altLang="en-US" dirty="0"/>
              <a:t>其中的</a:t>
            </a:r>
            <a:r>
              <a:rPr lang="zh-CN" altLang="en-US" b="1" dirty="0"/>
              <a:t>错误</a:t>
            </a:r>
            <a:r>
              <a:rPr lang="zh-CN" altLang="en-US" dirty="0"/>
              <a:t>。许多团队都发现这种方法大大地减少了集成问题并且能够快速地开发出高内聚性的软件</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1835696" y="1988840"/>
            <a:ext cx="6264696" cy="4680520"/>
          </a:xfrm>
          <a:prstGeom prst="rect">
            <a:avLst/>
          </a:prstGeom>
        </p:spPr>
      </p:pic>
      <p:sp>
        <p:nvSpPr>
          <p:cNvPr id="3" name="椭圆形标注 2"/>
          <p:cNvSpPr/>
          <p:nvPr/>
        </p:nvSpPr>
        <p:spPr>
          <a:xfrm>
            <a:off x="443836" y="3284984"/>
            <a:ext cx="1152128" cy="648072"/>
          </a:xfrm>
          <a:prstGeom prst="wedgeEllipseCallout">
            <a:avLst>
              <a:gd name="adj1" fmla="val 97248"/>
              <a:gd name="adj2" fmla="val -579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smtClean="0"/>
              <a:t>服务</a:t>
            </a:r>
            <a:endParaRPr lang="en-US" altLang="zh-CN" sz="1050" b="1" dirty="0" smtClean="0"/>
          </a:p>
          <a:p>
            <a:pPr algn="ctr"/>
            <a:r>
              <a:rPr lang="zh-CN" altLang="en-US" sz="1050" b="1" dirty="0" smtClean="0"/>
              <a:t>自动拉起</a:t>
            </a:r>
            <a:endParaRPr lang="zh-CN" altLang="en-US" sz="1050" b="1" dirty="0"/>
          </a:p>
        </p:txBody>
      </p:sp>
      <p:sp>
        <p:nvSpPr>
          <p:cNvPr id="5"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6" name="矩形 25"/>
          <p:cNvSpPr>
            <a:spLocks noChangeArrowheads="1"/>
          </p:cNvSpPr>
          <p:nvPr/>
        </p:nvSpPr>
        <p:spPr bwMode="auto">
          <a:xfrm>
            <a:off x="657121" y="980728"/>
            <a:ext cx="777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46088">
              <a:lnSpc>
                <a:spcPct val="150000"/>
              </a:lnSpc>
            </a:pPr>
            <a:r>
              <a:rPr lang="zh-CN" altLang="en-US" dirty="0" smtClean="0">
                <a:latin typeface="+mn-ea"/>
              </a:rPr>
              <a:t>国泰安持续集成系统采用了虚拟化技术，通过虚拟机隔离各产品线构建的相互影响，可复制、便于新环境的搭建和迁移</a:t>
            </a:r>
            <a:endParaRPr lang="zh-CN" altLang="en-US" dirty="0">
              <a:latin typeface="+mn-ea"/>
            </a:endParaRPr>
          </a:p>
        </p:txBody>
      </p:sp>
    </p:spTree>
    <p:extLst>
      <p:ext uri="{BB962C8B-B14F-4D97-AF65-F5344CB8AC3E}">
        <p14:creationId xmlns:p14="http://schemas.microsoft.com/office/powerpoint/2010/main" val="492087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8" name="矩形 25"/>
          <p:cNvSpPr>
            <a:spLocks noChangeArrowheads="1"/>
          </p:cNvSpPr>
          <p:nvPr/>
        </p:nvSpPr>
        <p:spPr bwMode="auto">
          <a:xfrm>
            <a:off x="273495" y="995968"/>
            <a:ext cx="876300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46088">
              <a:lnSpc>
                <a:spcPct val="150000"/>
              </a:lnSpc>
            </a:pPr>
            <a:r>
              <a:rPr lang="zh-CN" altLang="en-US" dirty="0" smtClean="0">
                <a:latin typeface="+mn-ea"/>
              </a:rPr>
              <a:t>目前，部分</a:t>
            </a:r>
            <a:r>
              <a:rPr lang="zh-CN" altLang="en-US" dirty="0" smtClean="0">
                <a:latin typeface="+mn-ea"/>
              </a:rPr>
              <a:t>项目完成持续集成系统的应用，涉及“</a:t>
            </a:r>
            <a:r>
              <a:rPr lang="zh-CN" altLang="en-US" dirty="0">
                <a:latin typeface="+mn-ea"/>
              </a:rPr>
              <a:t>基地、中职”</a:t>
            </a:r>
            <a:r>
              <a:rPr lang="zh-CN" altLang="en-US" dirty="0" smtClean="0">
                <a:latin typeface="+mn-ea"/>
              </a:rPr>
              <a:t>、“教学”、“</a:t>
            </a:r>
            <a:r>
              <a:rPr lang="en-US" altLang="zh-CN" dirty="0" smtClean="0">
                <a:latin typeface="+mn-ea"/>
              </a:rPr>
              <a:t>U3D</a:t>
            </a:r>
            <a:r>
              <a:rPr lang="zh-CN" altLang="en-US" dirty="0" smtClean="0">
                <a:latin typeface="+mn-ea"/>
              </a:rPr>
              <a:t>”、“实训”以及“公共技术平台” 共</a:t>
            </a:r>
            <a:r>
              <a:rPr lang="en-US" altLang="zh-CN" b="1" dirty="0" smtClean="0">
                <a:solidFill>
                  <a:srgbClr val="FF0000"/>
                </a:solidFill>
                <a:latin typeface="+mn-ea"/>
              </a:rPr>
              <a:t>5</a:t>
            </a:r>
            <a:r>
              <a:rPr lang="zh-CN" altLang="en-US" b="1" dirty="0" smtClean="0">
                <a:solidFill>
                  <a:srgbClr val="FF0000"/>
                </a:solidFill>
                <a:latin typeface="+mn-ea"/>
              </a:rPr>
              <a:t>个产品线</a:t>
            </a:r>
            <a:r>
              <a:rPr lang="zh-CN" altLang="en-US" dirty="0" smtClean="0">
                <a:latin typeface="+mn-ea"/>
              </a:rPr>
              <a:t>，涵盖多种开发技术或平台，共涉及</a:t>
            </a:r>
            <a:r>
              <a:rPr lang="en-US" altLang="zh-CN" b="1" dirty="0" smtClean="0">
                <a:solidFill>
                  <a:srgbClr val="FF0000"/>
                </a:solidFill>
                <a:latin typeface="+mn-ea"/>
              </a:rPr>
              <a:t>Java Project 53</a:t>
            </a:r>
            <a:r>
              <a:rPr lang="zh-CN" altLang="en-US" b="1" dirty="0" smtClean="0">
                <a:solidFill>
                  <a:srgbClr val="FF0000"/>
                </a:solidFill>
                <a:latin typeface="+mn-ea"/>
              </a:rPr>
              <a:t>个</a:t>
            </a:r>
            <a:r>
              <a:rPr lang="zh-CN" altLang="en-US" dirty="0" smtClean="0">
                <a:latin typeface="+mn-ea"/>
              </a:rPr>
              <a:t>，</a:t>
            </a:r>
            <a:r>
              <a:rPr lang="en-US" altLang="zh-CN" b="1" dirty="0" err="1" smtClean="0">
                <a:solidFill>
                  <a:srgbClr val="FF0000"/>
                </a:solidFill>
                <a:latin typeface="+mn-ea"/>
              </a:rPr>
              <a:t>.Net</a:t>
            </a:r>
            <a:r>
              <a:rPr lang="en-US" altLang="zh-CN" b="1" dirty="0">
                <a:solidFill>
                  <a:srgbClr val="FF0000"/>
                </a:solidFill>
                <a:latin typeface="+mn-ea"/>
              </a:rPr>
              <a:t> </a:t>
            </a:r>
            <a:r>
              <a:rPr lang="en-US" altLang="zh-CN" b="1" dirty="0" smtClean="0">
                <a:solidFill>
                  <a:srgbClr val="FF0000"/>
                </a:solidFill>
                <a:latin typeface="+mn-ea"/>
              </a:rPr>
              <a:t>Project 16</a:t>
            </a:r>
            <a:r>
              <a:rPr lang="zh-CN" altLang="en-US" b="1" dirty="0" smtClean="0">
                <a:solidFill>
                  <a:srgbClr val="FF0000"/>
                </a:solidFill>
                <a:latin typeface="+mn-ea"/>
              </a:rPr>
              <a:t>个</a:t>
            </a:r>
            <a:r>
              <a:rPr lang="zh-CN" altLang="en-US" dirty="0" smtClean="0">
                <a:latin typeface="+mn-ea"/>
              </a:rPr>
              <a:t>，</a:t>
            </a:r>
            <a:r>
              <a:rPr lang="en-US" altLang="zh-CN" b="1" dirty="0" smtClean="0">
                <a:solidFill>
                  <a:srgbClr val="FF0000"/>
                </a:solidFill>
                <a:latin typeface="+mn-ea"/>
              </a:rPr>
              <a:t>U3D Project 1</a:t>
            </a:r>
            <a:r>
              <a:rPr lang="zh-CN" altLang="en-US" b="1" dirty="0" smtClean="0">
                <a:solidFill>
                  <a:srgbClr val="FF0000"/>
                </a:solidFill>
                <a:latin typeface="+mn-ea"/>
              </a:rPr>
              <a:t>个</a:t>
            </a:r>
            <a:r>
              <a:rPr lang="zh-CN" altLang="en-US" dirty="0" smtClean="0">
                <a:latin typeface="+mn-ea"/>
              </a:rPr>
              <a:t>，</a:t>
            </a:r>
            <a:r>
              <a:rPr lang="en-US" altLang="zh-CN" b="1" dirty="0" smtClean="0">
                <a:solidFill>
                  <a:srgbClr val="FF0000"/>
                </a:solidFill>
                <a:latin typeface="+mn-ea"/>
              </a:rPr>
              <a:t>Angular Project 1</a:t>
            </a:r>
            <a:r>
              <a:rPr lang="zh-CN" altLang="en-US" b="1" dirty="0" smtClean="0">
                <a:solidFill>
                  <a:srgbClr val="FF0000"/>
                </a:solidFill>
                <a:latin typeface="+mn-ea"/>
              </a:rPr>
              <a:t>个</a:t>
            </a:r>
            <a:r>
              <a:rPr lang="zh-CN" altLang="en-US" dirty="0" smtClean="0">
                <a:latin typeface="+mn-ea"/>
              </a:rPr>
              <a:t>，部分产品线完成了包括“需求”、“开发”、“测试”</a:t>
            </a:r>
            <a:r>
              <a:rPr lang="zh-CN" altLang="en-US" b="1" dirty="0" smtClean="0">
                <a:solidFill>
                  <a:srgbClr val="FF0000"/>
                </a:solidFill>
                <a:latin typeface="+mn-ea"/>
              </a:rPr>
              <a:t>多阶段</a:t>
            </a:r>
            <a:r>
              <a:rPr lang="zh-CN" altLang="en-US" dirty="0" smtClean="0">
                <a:latin typeface="+mn-ea"/>
              </a:rPr>
              <a:t>的</a:t>
            </a:r>
            <a:r>
              <a:rPr lang="zh-CN" altLang="en-US" b="1" dirty="0" smtClean="0">
                <a:solidFill>
                  <a:srgbClr val="FF0000"/>
                </a:solidFill>
                <a:latin typeface="+mn-ea"/>
              </a:rPr>
              <a:t>多个环境</a:t>
            </a:r>
            <a:r>
              <a:rPr lang="zh-CN" altLang="en-US" dirty="0" smtClean="0">
                <a:latin typeface="+mn-ea"/>
              </a:rPr>
              <a:t>。</a:t>
            </a:r>
            <a:endParaRPr lang="en-US" altLang="zh-CN" dirty="0" smtClean="0">
              <a:latin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94" y="2750294"/>
            <a:ext cx="4430752" cy="2376829"/>
          </a:xfrm>
          <a:prstGeom prst="rect">
            <a:avLst/>
          </a:prstGeom>
          <a:ln w="6350">
            <a:solidFill>
              <a:schemeClr val="tx1"/>
            </a:solidFill>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4077072"/>
            <a:ext cx="5557792" cy="2553836"/>
          </a:xfrm>
          <a:prstGeom prst="rect">
            <a:avLst/>
          </a:prstGeom>
          <a:ln w="6350">
            <a:solidFill>
              <a:schemeClr val="tx1"/>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341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6981" y="980728"/>
            <a:ext cx="7848872" cy="1800493"/>
          </a:xfrm>
          <a:prstGeom prst="rect">
            <a:avLst/>
          </a:prstGeom>
        </p:spPr>
        <p:txBody>
          <a:bodyPr wrap="square">
            <a:spAutoFit/>
          </a:bodyPr>
          <a:lstStyle/>
          <a:p>
            <a:pPr>
              <a:lnSpc>
                <a:spcPct val="150000"/>
              </a:lnSpc>
            </a:pPr>
            <a:r>
              <a:rPr lang="zh-CN" altLang="en-US" b="1" dirty="0" smtClean="0">
                <a:latin typeface="+mn-ea"/>
              </a:rPr>
              <a:t>使用情况：</a:t>
            </a:r>
            <a:r>
              <a:rPr lang="zh-CN" altLang="en-US" dirty="0" smtClean="0">
                <a:latin typeface="+mn-ea"/>
              </a:rPr>
              <a:t>“国</a:t>
            </a:r>
            <a:r>
              <a:rPr lang="zh-CN" altLang="en-US" dirty="0">
                <a:latin typeface="+mn-ea"/>
              </a:rPr>
              <a:t>泰安智慧校园基地易管理平台软件</a:t>
            </a:r>
            <a:r>
              <a:rPr lang="en-US" altLang="zh-CN" dirty="0">
                <a:latin typeface="+mn-ea"/>
              </a:rPr>
              <a:t>V1.9R4</a:t>
            </a:r>
            <a:r>
              <a:rPr lang="zh-CN" altLang="en-US" dirty="0">
                <a:latin typeface="+mn-ea"/>
              </a:rPr>
              <a:t>”项目集成效果 </a:t>
            </a:r>
            <a:r>
              <a:rPr lang="en-US" altLang="zh-CN" dirty="0">
                <a:latin typeface="+mn-ea"/>
              </a:rPr>
              <a:t>:</a:t>
            </a:r>
          </a:p>
          <a:p>
            <a:pPr>
              <a:lnSpc>
                <a:spcPct val="150000"/>
              </a:lnSpc>
            </a:pPr>
            <a:r>
              <a:rPr lang="en-US" altLang="zh-CN" sz="2800" dirty="0">
                <a:latin typeface="+mn-ea"/>
              </a:rPr>
              <a:t>	</a:t>
            </a:r>
            <a:r>
              <a:rPr lang="en-US" altLang="zh-CN" dirty="0">
                <a:latin typeface="+mn-ea"/>
              </a:rPr>
              <a:t>(1)</a:t>
            </a:r>
            <a:r>
              <a:rPr lang="zh-CN" altLang="en-US" dirty="0">
                <a:latin typeface="+mn-ea"/>
              </a:rPr>
              <a:t>访问路径</a:t>
            </a:r>
            <a:r>
              <a:rPr lang="en-US" altLang="zh-CN" dirty="0">
                <a:latin typeface="+mn-ea"/>
              </a:rPr>
              <a:t>:</a:t>
            </a:r>
            <a:r>
              <a:rPr lang="en-US" altLang="zh-CN" dirty="0">
                <a:latin typeface="+mn-ea"/>
                <a:hlinkClick r:id="rId2"/>
              </a:rPr>
              <a:t>http://10.1.241.32:5758/</a:t>
            </a:r>
            <a:endParaRPr lang="en-US" altLang="zh-CN" dirty="0">
              <a:latin typeface="+mn-ea"/>
            </a:endParaRPr>
          </a:p>
          <a:p>
            <a:pPr>
              <a:lnSpc>
                <a:spcPct val="150000"/>
              </a:lnSpc>
            </a:pPr>
            <a:r>
              <a:rPr lang="en-US" altLang="zh-CN" dirty="0">
                <a:latin typeface="+mn-ea"/>
              </a:rPr>
              <a:t>	(2)</a:t>
            </a:r>
            <a:r>
              <a:rPr lang="zh-CN" altLang="en-US" dirty="0">
                <a:latin typeface="+mn-ea"/>
              </a:rPr>
              <a:t>构建数量</a:t>
            </a:r>
            <a:r>
              <a:rPr lang="en-US" altLang="zh-CN" dirty="0">
                <a:latin typeface="+mn-ea"/>
              </a:rPr>
              <a:t>:Java Project</a:t>
            </a:r>
            <a:r>
              <a:rPr lang="zh-CN" altLang="en-US" dirty="0">
                <a:latin typeface="+mn-ea"/>
              </a:rPr>
              <a:t>：</a:t>
            </a:r>
            <a:r>
              <a:rPr lang="en-US" altLang="zh-CN" dirty="0">
                <a:latin typeface="+mn-ea"/>
              </a:rPr>
              <a:t>39</a:t>
            </a:r>
            <a:r>
              <a:rPr lang="zh-CN" altLang="en-US" dirty="0">
                <a:latin typeface="+mn-ea"/>
              </a:rPr>
              <a:t>个    </a:t>
            </a:r>
            <a:r>
              <a:rPr lang="en-US" altLang="zh-CN" dirty="0" err="1">
                <a:latin typeface="+mn-ea"/>
              </a:rPr>
              <a:t>.Net</a:t>
            </a:r>
            <a:r>
              <a:rPr lang="en-US" altLang="zh-CN" dirty="0">
                <a:latin typeface="+mn-ea"/>
              </a:rPr>
              <a:t> Project </a:t>
            </a:r>
            <a:r>
              <a:rPr lang="zh-CN" altLang="en-US" dirty="0">
                <a:latin typeface="+mn-ea"/>
              </a:rPr>
              <a:t>：</a:t>
            </a:r>
            <a:r>
              <a:rPr lang="en-US" altLang="zh-CN" dirty="0">
                <a:latin typeface="+mn-ea"/>
              </a:rPr>
              <a:t>15</a:t>
            </a:r>
            <a:r>
              <a:rPr lang="zh-CN" altLang="en-US" dirty="0">
                <a:latin typeface="+mn-ea"/>
              </a:rPr>
              <a:t>个</a:t>
            </a:r>
            <a:endParaRPr lang="zh-CN" altLang="en-US" sz="2800" dirty="0">
              <a:latin typeface="+mn-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822312"/>
            <a:ext cx="6768752" cy="3631024"/>
          </a:xfrm>
          <a:prstGeom prst="rect">
            <a:avLst/>
          </a:prstGeom>
        </p:spPr>
      </p:pic>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Tree>
    <p:extLst>
      <p:ext uri="{BB962C8B-B14F-4D97-AF65-F5344CB8AC3E}">
        <p14:creationId xmlns:p14="http://schemas.microsoft.com/office/powerpoint/2010/main" val="4060925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5" name="矩形 4"/>
          <p:cNvSpPr/>
          <p:nvPr/>
        </p:nvSpPr>
        <p:spPr>
          <a:xfrm>
            <a:off x="496981" y="980728"/>
            <a:ext cx="7848872" cy="1569660"/>
          </a:xfrm>
          <a:prstGeom prst="rect">
            <a:avLst/>
          </a:prstGeom>
        </p:spPr>
        <p:txBody>
          <a:bodyPr wrap="square">
            <a:spAutoFit/>
          </a:bodyPr>
          <a:lstStyle/>
          <a:p>
            <a:pPr>
              <a:lnSpc>
                <a:spcPct val="150000"/>
              </a:lnSpc>
            </a:pPr>
            <a:r>
              <a:rPr lang="zh-CN" altLang="en-US" b="1" dirty="0">
                <a:latin typeface="+mn-ea"/>
              </a:rPr>
              <a:t>使用情况：</a:t>
            </a:r>
            <a:r>
              <a:rPr lang="zh-CN" altLang="en-US" dirty="0" smtClean="0">
                <a:latin typeface="+mn-ea"/>
              </a:rPr>
              <a:t>实践</a:t>
            </a:r>
            <a:r>
              <a:rPr lang="zh-CN" altLang="en-US" dirty="0">
                <a:latin typeface="+mn-ea"/>
              </a:rPr>
              <a:t>教学：“以渔有方” </a:t>
            </a:r>
            <a:endParaRPr lang="en-US" altLang="zh-CN" dirty="0">
              <a:latin typeface="+mn-ea"/>
            </a:endParaRPr>
          </a:p>
          <a:p>
            <a:pPr>
              <a:lnSpc>
                <a:spcPct val="150000"/>
              </a:lnSpc>
            </a:pPr>
            <a:r>
              <a:rPr lang="en-US" altLang="zh-CN" dirty="0">
                <a:latin typeface="+mn-ea"/>
              </a:rPr>
              <a:t>	(1)</a:t>
            </a:r>
            <a:r>
              <a:rPr lang="zh-CN" altLang="en-US" dirty="0">
                <a:latin typeface="+mn-ea"/>
              </a:rPr>
              <a:t>访问路径</a:t>
            </a:r>
            <a:r>
              <a:rPr lang="en-US" altLang="zh-CN" dirty="0">
                <a:latin typeface="+mn-ea"/>
              </a:rPr>
              <a:t>:</a:t>
            </a:r>
            <a:r>
              <a:rPr lang="en-US" altLang="zh-CN" dirty="0">
                <a:latin typeface="+mn-ea"/>
                <a:hlinkClick r:id="rId2"/>
              </a:rPr>
              <a:t>http://10.1.241.32:7758/</a:t>
            </a:r>
            <a:endParaRPr lang="en-US" altLang="zh-CN" dirty="0">
              <a:latin typeface="+mn-ea"/>
            </a:endParaRPr>
          </a:p>
          <a:p>
            <a:pPr>
              <a:lnSpc>
                <a:spcPct val="150000"/>
              </a:lnSpc>
            </a:pPr>
            <a:r>
              <a:rPr lang="en-US" altLang="zh-CN" dirty="0">
                <a:latin typeface="+mn-ea"/>
              </a:rPr>
              <a:t>	(2)</a:t>
            </a:r>
            <a:r>
              <a:rPr lang="zh-CN" altLang="en-US" dirty="0">
                <a:latin typeface="+mn-ea"/>
              </a:rPr>
              <a:t>构建数量</a:t>
            </a:r>
            <a:r>
              <a:rPr lang="en-US" altLang="zh-CN" dirty="0">
                <a:latin typeface="+mn-ea"/>
              </a:rPr>
              <a:t>:Java Project 9</a:t>
            </a:r>
            <a:r>
              <a:rPr lang="zh-CN" altLang="en-US" dirty="0">
                <a:latin typeface="+mn-ea"/>
              </a:rPr>
              <a:t>个</a:t>
            </a:r>
            <a:endParaRPr lang="en-US" altLang="zh-CN" sz="2800" dirty="0">
              <a:latin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428249"/>
            <a:ext cx="8151364" cy="3834351"/>
          </a:xfrm>
          <a:prstGeom prst="rect">
            <a:avLst/>
          </a:prstGeom>
        </p:spPr>
      </p:pic>
    </p:spTree>
    <p:extLst>
      <p:ext uri="{BB962C8B-B14F-4D97-AF65-F5344CB8AC3E}">
        <p14:creationId xmlns:p14="http://schemas.microsoft.com/office/powerpoint/2010/main" val="2081777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5" name="矩形 4"/>
          <p:cNvSpPr/>
          <p:nvPr/>
        </p:nvSpPr>
        <p:spPr>
          <a:xfrm>
            <a:off x="496981" y="980728"/>
            <a:ext cx="7848872" cy="1154162"/>
          </a:xfrm>
          <a:prstGeom prst="rect">
            <a:avLst/>
          </a:prstGeom>
        </p:spPr>
        <p:txBody>
          <a:bodyPr wrap="square">
            <a:spAutoFit/>
          </a:bodyPr>
          <a:lstStyle/>
          <a:p>
            <a:pPr>
              <a:lnSpc>
                <a:spcPct val="150000"/>
              </a:lnSpc>
            </a:pPr>
            <a:r>
              <a:rPr lang="zh-CN" altLang="en-US" b="1" dirty="0" smtClean="0">
                <a:latin typeface="+mn-ea"/>
              </a:rPr>
              <a:t>案例分享：</a:t>
            </a:r>
            <a:r>
              <a:rPr lang="zh-CN" altLang="en-US" dirty="0" smtClean="0">
                <a:latin typeface="+mn-ea"/>
              </a:rPr>
              <a:t>多环境部署 </a:t>
            </a:r>
            <a:endParaRPr lang="en-US" altLang="zh-CN" dirty="0">
              <a:latin typeface="+mn-ea"/>
            </a:endParaRPr>
          </a:p>
          <a:p>
            <a:pPr>
              <a:lnSpc>
                <a:spcPct val="150000"/>
              </a:lnSpc>
            </a:pPr>
            <a:r>
              <a:rPr lang="en-US" altLang="zh-CN" dirty="0">
                <a:latin typeface="+mn-ea"/>
              </a:rPr>
              <a:t>	</a:t>
            </a:r>
            <a:endParaRPr lang="en-US" altLang="zh-CN" sz="2800" dirty="0">
              <a:latin typeface="+mn-ea"/>
            </a:endParaRPr>
          </a:p>
        </p:txBody>
      </p:sp>
      <p:grpSp>
        <p:nvGrpSpPr>
          <p:cNvPr id="2" name="组合 1"/>
          <p:cNvGrpSpPr/>
          <p:nvPr/>
        </p:nvGrpSpPr>
        <p:grpSpPr>
          <a:xfrm>
            <a:off x="323528" y="1717674"/>
            <a:ext cx="3225800" cy="4152900"/>
            <a:chOff x="6769100" y="1943100"/>
            <a:chExt cx="3225800" cy="4152900"/>
          </a:xfrm>
        </p:grpSpPr>
        <p:sp>
          <p:nvSpPr>
            <p:cNvPr id="7" name="矩形 6"/>
            <p:cNvSpPr/>
            <p:nvPr/>
          </p:nvSpPr>
          <p:spPr>
            <a:xfrm>
              <a:off x="6769100" y="1943100"/>
              <a:ext cx="3225800" cy="41529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97800" y="2120900"/>
              <a:ext cx="1917700" cy="520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代码拉取</a:t>
              </a:r>
              <a:endParaRPr lang="zh-CN" altLang="en-US" dirty="0"/>
            </a:p>
          </p:txBody>
        </p:sp>
        <p:sp>
          <p:nvSpPr>
            <p:cNvPr id="9" name="椭圆 8"/>
            <p:cNvSpPr/>
            <p:nvPr/>
          </p:nvSpPr>
          <p:spPr>
            <a:xfrm>
              <a:off x="7797800" y="2921000"/>
              <a:ext cx="1917700" cy="520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编译</a:t>
              </a:r>
              <a:endParaRPr lang="zh-CN" altLang="en-US" dirty="0"/>
            </a:p>
          </p:txBody>
        </p:sp>
        <p:sp>
          <p:nvSpPr>
            <p:cNvPr id="10" name="椭圆 9"/>
            <p:cNvSpPr/>
            <p:nvPr/>
          </p:nvSpPr>
          <p:spPr>
            <a:xfrm>
              <a:off x="7785100" y="3759200"/>
              <a:ext cx="1917700" cy="520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打包</a:t>
              </a:r>
              <a:endParaRPr lang="zh-CN" altLang="en-US" dirty="0"/>
            </a:p>
          </p:txBody>
        </p:sp>
        <p:sp>
          <p:nvSpPr>
            <p:cNvPr id="11" name="椭圆 10"/>
            <p:cNvSpPr/>
            <p:nvPr/>
          </p:nvSpPr>
          <p:spPr>
            <a:xfrm>
              <a:off x="7785100" y="4597400"/>
              <a:ext cx="1917700" cy="520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发布</a:t>
              </a:r>
              <a:endParaRPr lang="zh-CN" altLang="en-US" dirty="0"/>
            </a:p>
          </p:txBody>
        </p:sp>
        <p:sp>
          <p:nvSpPr>
            <p:cNvPr id="12" name="椭圆 11"/>
            <p:cNvSpPr/>
            <p:nvPr/>
          </p:nvSpPr>
          <p:spPr>
            <a:xfrm>
              <a:off x="7785100" y="5435600"/>
              <a:ext cx="1917700" cy="520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邮件通知</a:t>
              </a:r>
              <a:endParaRPr lang="zh-CN" altLang="en-US" dirty="0"/>
            </a:p>
          </p:txBody>
        </p:sp>
        <p:sp>
          <p:nvSpPr>
            <p:cNvPr id="13" name="下箭头 12"/>
            <p:cNvSpPr/>
            <p:nvPr/>
          </p:nvSpPr>
          <p:spPr>
            <a:xfrm>
              <a:off x="6896100" y="2260600"/>
              <a:ext cx="774700" cy="360997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自动化</a:t>
              </a:r>
              <a:endParaRPr lang="zh-CN" altLang="en-US" dirty="0"/>
            </a:p>
          </p:txBody>
        </p:sp>
      </p:grpSp>
      <p:sp>
        <p:nvSpPr>
          <p:cNvPr id="14" name="TextBox 13"/>
          <p:cNvSpPr txBox="1"/>
          <p:nvPr/>
        </p:nvSpPr>
        <p:spPr>
          <a:xfrm>
            <a:off x="323528" y="5949280"/>
            <a:ext cx="3225800" cy="830997"/>
          </a:xfrm>
          <a:prstGeom prst="rect">
            <a:avLst/>
          </a:prstGeom>
          <a:noFill/>
        </p:spPr>
        <p:txBody>
          <a:bodyPr wrap="square" rtlCol="0">
            <a:spAutoFit/>
          </a:bodyPr>
          <a:lstStyle/>
          <a:p>
            <a:pPr>
              <a:lnSpc>
                <a:spcPct val="150000"/>
              </a:lnSpc>
            </a:pPr>
            <a:r>
              <a:rPr lang="zh-CN" altLang="en-US" sz="1600" dirty="0" smtClean="0"/>
              <a:t>自动化构建：</a:t>
            </a:r>
            <a:r>
              <a:rPr lang="zh-CN" altLang="en-US" sz="1600" b="1" dirty="0" smtClean="0"/>
              <a:t>无需人员干预</a:t>
            </a:r>
            <a:endParaRPr lang="en-US" altLang="zh-CN" sz="1600" b="1" dirty="0" smtClean="0"/>
          </a:p>
          <a:p>
            <a:pPr>
              <a:lnSpc>
                <a:spcPct val="150000"/>
              </a:lnSpc>
            </a:pPr>
            <a:r>
              <a:rPr lang="zh-CN" altLang="en-US" sz="1600" dirty="0" smtClean="0"/>
              <a:t>过程</a:t>
            </a:r>
            <a:r>
              <a:rPr lang="zh-CN" altLang="en-US" sz="1600" b="1" dirty="0" smtClean="0"/>
              <a:t>标准化，无差错</a:t>
            </a:r>
            <a:endParaRPr lang="en-US" altLang="zh-CN" sz="1600" b="1"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521910"/>
            <a:ext cx="3617218" cy="503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流程图: 过程 14"/>
          <p:cNvSpPr/>
          <p:nvPr/>
        </p:nvSpPr>
        <p:spPr>
          <a:xfrm>
            <a:off x="4160496" y="2173728"/>
            <a:ext cx="4602503" cy="125527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过程 15"/>
          <p:cNvSpPr/>
          <p:nvPr/>
        </p:nvSpPr>
        <p:spPr>
          <a:xfrm>
            <a:off x="4162254" y="3901920"/>
            <a:ext cx="4602503" cy="125527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过程 16"/>
          <p:cNvSpPr/>
          <p:nvPr/>
        </p:nvSpPr>
        <p:spPr>
          <a:xfrm>
            <a:off x="4162254" y="5198064"/>
            <a:ext cx="4602503" cy="1255272"/>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p:cNvSpPr/>
          <p:nvPr/>
        </p:nvSpPr>
        <p:spPr>
          <a:xfrm>
            <a:off x="4151103" y="3492174"/>
            <a:ext cx="4602503" cy="37028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6967860" y="2277674"/>
            <a:ext cx="1708596"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开发环境</a:t>
            </a:r>
            <a:endParaRPr lang="zh-CN" altLang="en-US" dirty="0"/>
          </a:p>
        </p:txBody>
      </p:sp>
      <p:sp>
        <p:nvSpPr>
          <p:cNvPr id="20" name="TextBox 19"/>
          <p:cNvSpPr txBox="1"/>
          <p:nvPr/>
        </p:nvSpPr>
        <p:spPr>
          <a:xfrm>
            <a:off x="6967860" y="3512041"/>
            <a:ext cx="1708596"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原型</a:t>
            </a:r>
            <a:endParaRPr lang="zh-CN" altLang="en-US" dirty="0"/>
          </a:p>
        </p:txBody>
      </p:sp>
      <p:sp>
        <p:nvSpPr>
          <p:cNvPr id="21" name="TextBox 20"/>
          <p:cNvSpPr txBox="1"/>
          <p:nvPr/>
        </p:nvSpPr>
        <p:spPr>
          <a:xfrm>
            <a:off x="6967860" y="4509120"/>
            <a:ext cx="1708596"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自动化测试环境</a:t>
            </a:r>
            <a:endParaRPr lang="zh-CN" altLang="en-US" dirty="0"/>
          </a:p>
        </p:txBody>
      </p:sp>
      <p:sp>
        <p:nvSpPr>
          <p:cNvPr id="22" name="TextBox 21"/>
          <p:cNvSpPr txBox="1"/>
          <p:nvPr/>
        </p:nvSpPr>
        <p:spPr>
          <a:xfrm>
            <a:off x="6970566" y="5744289"/>
            <a:ext cx="1708596" cy="276999"/>
          </a:xfrm>
          <a:prstGeom prst="rect">
            <a:avLst/>
          </a:prstGeom>
          <a:noFill/>
          <a:ln w="22225">
            <a:solidFill>
              <a:srgbClr val="0070C0"/>
            </a:solidFill>
            <a:prstDash val="dash"/>
          </a:ln>
        </p:spPr>
        <p:txBody>
          <a:bodyPr wrap="square" rtlCol="0">
            <a:spAutoFit/>
          </a:bodyPr>
          <a:lstStyle>
            <a:defPPr>
              <a:defRPr lang="en-US"/>
            </a:defPPr>
            <a:lvl1pPr algn="ctr">
              <a:defRPr sz="1200" b="1">
                <a:solidFill>
                  <a:srgbClr val="0070C0"/>
                </a:solidFill>
              </a:defRPr>
            </a:lvl1pPr>
          </a:lstStyle>
          <a:p>
            <a:r>
              <a:rPr lang="zh-CN" altLang="en-US" dirty="0" smtClean="0"/>
              <a:t>功能测试环境</a:t>
            </a:r>
            <a:endParaRPr lang="zh-CN" altLang="en-US" dirty="0"/>
          </a:p>
        </p:txBody>
      </p:sp>
    </p:spTree>
    <p:extLst>
      <p:ext uri="{BB962C8B-B14F-4D97-AF65-F5344CB8AC3E}">
        <p14:creationId xmlns:p14="http://schemas.microsoft.com/office/powerpoint/2010/main" val="2326395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5" name="矩形 4"/>
          <p:cNvSpPr/>
          <p:nvPr/>
        </p:nvSpPr>
        <p:spPr>
          <a:xfrm>
            <a:off x="496981" y="980728"/>
            <a:ext cx="7848872" cy="1154162"/>
          </a:xfrm>
          <a:prstGeom prst="rect">
            <a:avLst/>
          </a:prstGeom>
        </p:spPr>
        <p:txBody>
          <a:bodyPr wrap="square">
            <a:spAutoFit/>
          </a:bodyPr>
          <a:lstStyle/>
          <a:p>
            <a:pPr>
              <a:lnSpc>
                <a:spcPct val="150000"/>
              </a:lnSpc>
            </a:pPr>
            <a:r>
              <a:rPr lang="zh-CN" altLang="en-US" b="1" dirty="0" smtClean="0">
                <a:latin typeface="+mn-ea"/>
              </a:rPr>
              <a:t>案例分享：</a:t>
            </a:r>
            <a:r>
              <a:rPr lang="zh-CN" altLang="en-US" dirty="0" smtClean="0">
                <a:latin typeface="+mn-ea"/>
              </a:rPr>
              <a:t>原型变更探测、发布与通知</a:t>
            </a:r>
            <a:endParaRPr lang="en-US" altLang="zh-CN" dirty="0">
              <a:latin typeface="+mn-ea"/>
            </a:endParaRPr>
          </a:p>
          <a:p>
            <a:pPr>
              <a:lnSpc>
                <a:spcPct val="150000"/>
              </a:lnSpc>
            </a:pPr>
            <a:r>
              <a:rPr lang="en-US" altLang="zh-CN" dirty="0">
                <a:latin typeface="+mn-ea"/>
              </a:rPr>
              <a:t>	</a:t>
            </a:r>
            <a:endParaRPr lang="en-US" altLang="zh-CN" sz="2800" dirty="0">
              <a:latin typeface="+mn-ea"/>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33" y="1484784"/>
            <a:ext cx="7369567" cy="35885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5131854"/>
            <a:ext cx="7133275" cy="17089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236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案例</a:t>
            </a: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分享</a:t>
            </a:r>
            <a:endParaRPr kumimoji="1" lang="zh-CN" altLang="en-US" sz="4000" b="1" dirty="0">
              <a:effectLst>
                <a:outerShdw blurRad="38100" dist="38100" dir="2700000" algn="tl">
                  <a:srgbClr val="FFFFFF"/>
                </a:outerShdw>
              </a:effectLst>
              <a:ea typeface="宋体" pitchFamily="2" charset="-122"/>
            </a:endParaRPr>
          </a:p>
        </p:txBody>
      </p:sp>
      <p:sp>
        <p:nvSpPr>
          <p:cNvPr id="6" name="矩形 5"/>
          <p:cNvSpPr/>
          <p:nvPr/>
        </p:nvSpPr>
        <p:spPr>
          <a:xfrm>
            <a:off x="496981" y="980728"/>
            <a:ext cx="7848872" cy="1154162"/>
          </a:xfrm>
          <a:prstGeom prst="rect">
            <a:avLst/>
          </a:prstGeom>
        </p:spPr>
        <p:txBody>
          <a:bodyPr wrap="square">
            <a:spAutoFit/>
          </a:bodyPr>
          <a:lstStyle/>
          <a:p>
            <a:pPr>
              <a:lnSpc>
                <a:spcPct val="150000"/>
              </a:lnSpc>
            </a:pPr>
            <a:r>
              <a:rPr lang="zh-CN" altLang="en-US" b="1" dirty="0" smtClean="0">
                <a:latin typeface="+mn-ea"/>
              </a:rPr>
              <a:t>案例分享：</a:t>
            </a:r>
            <a:r>
              <a:rPr lang="zh-CN" altLang="en-US" dirty="0" smtClean="0">
                <a:latin typeface="+mn-ea"/>
              </a:rPr>
              <a:t>自动化</a:t>
            </a:r>
            <a:r>
              <a:rPr lang="zh-CN" altLang="en-US" dirty="0">
                <a:latin typeface="+mn-ea"/>
              </a:rPr>
              <a:t>数据</a:t>
            </a:r>
            <a:r>
              <a:rPr lang="zh-CN" altLang="en-US" dirty="0" smtClean="0">
                <a:latin typeface="+mn-ea"/>
              </a:rPr>
              <a:t>清理</a:t>
            </a:r>
            <a:endParaRPr lang="en-US" altLang="zh-CN" dirty="0">
              <a:latin typeface="+mn-ea"/>
            </a:endParaRPr>
          </a:p>
          <a:p>
            <a:pPr>
              <a:lnSpc>
                <a:spcPct val="150000"/>
              </a:lnSpc>
            </a:pPr>
            <a:r>
              <a:rPr lang="en-US" altLang="zh-CN" dirty="0">
                <a:latin typeface="+mn-ea"/>
              </a:rPr>
              <a:t>	</a:t>
            </a:r>
            <a:endParaRPr lang="en-US" altLang="zh-CN" sz="2800" dirty="0">
              <a:latin typeface="+mn-ea"/>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20705"/>
            <a:ext cx="3215460" cy="183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51521" y="1844824"/>
            <a:ext cx="3215460" cy="276999"/>
          </a:xfrm>
          <a:prstGeom prst="rect">
            <a:avLst/>
          </a:prstGeom>
          <a:noFill/>
        </p:spPr>
        <p:txBody>
          <a:bodyPr wrap="square" rtlCol="0">
            <a:spAutoFit/>
          </a:bodyPr>
          <a:lstStyle/>
          <a:p>
            <a:pPr algn="ctr"/>
            <a:r>
              <a:rPr lang="zh-CN" altLang="en-US" sz="1200" dirty="0"/>
              <a:t>经历</a:t>
            </a:r>
            <a:r>
              <a:rPr lang="zh-CN" altLang="en-US" sz="1200" dirty="0" smtClean="0"/>
              <a:t>过联调、功能测试的数据</a:t>
            </a:r>
            <a:endParaRPr lang="zh-CN" altLang="en-US" sz="1200" dirty="0"/>
          </a:p>
        </p:txBody>
      </p:sp>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520" y="2155257"/>
            <a:ext cx="3037460" cy="1471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930" y="3877469"/>
            <a:ext cx="3086221" cy="178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4930" y="2293293"/>
            <a:ext cx="3169558" cy="148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765315" y="1951261"/>
            <a:ext cx="3116241" cy="276999"/>
          </a:xfrm>
          <a:prstGeom prst="rect">
            <a:avLst/>
          </a:prstGeom>
          <a:noFill/>
        </p:spPr>
        <p:txBody>
          <a:bodyPr wrap="square" rtlCol="0">
            <a:spAutoFit/>
          </a:bodyPr>
          <a:lstStyle/>
          <a:p>
            <a:pPr algn="ctr"/>
            <a:r>
              <a:rPr lang="zh-CN" altLang="en-US" sz="1200" dirty="0"/>
              <a:t>清理</a:t>
            </a:r>
            <a:r>
              <a:rPr lang="zh-CN" altLang="en-US" sz="1200" dirty="0" smtClean="0"/>
              <a:t>后的数据</a:t>
            </a:r>
            <a:endParaRPr lang="zh-CN" altLang="en-US" sz="1200" dirty="0"/>
          </a:p>
        </p:txBody>
      </p:sp>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2822005"/>
            <a:ext cx="1919089" cy="80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707903" y="3627016"/>
            <a:ext cx="1919089" cy="4500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9485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25"/>
          <p:cNvSpPr>
            <a:spLocks noChangeArrowheads="1"/>
          </p:cNvSpPr>
          <p:nvPr/>
        </p:nvSpPr>
        <p:spPr bwMode="auto">
          <a:xfrm>
            <a:off x="76200" y="2422525"/>
            <a:ext cx="90678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5000" dirty="0">
                <a:solidFill>
                  <a:srgbClr val="995B09"/>
                </a:solidFill>
                <a:latin typeface="Palace Script MT" pitchFamily="66" charset="0"/>
                <a:ea typeface="黑体" pitchFamily="2" charset="-122"/>
              </a:rPr>
              <a:t>Thank  you! </a:t>
            </a:r>
          </a:p>
        </p:txBody>
      </p:sp>
      <p:sp>
        <p:nvSpPr>
          <p:cNvPr id="7171" name="矩形 25"/>
          <p:cNvSpPr>
            <a:spLocks noChangeArrowheads="1"/>
          </p:cNvSpPr>
          <p:nvPr/>
        </p:nvSpPr>
        <p:spPr bwMode="auto">
          <a:xfrm>
            <a:off x="0" y="1600200"/>
            <a:ext cx="9144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8000" i="1" dirty="0">
                <a:solidFill>
                  <a:srgbClr val="995B09"/>
                </a:solidFill>
                <a:ea typeface="华文隶书" pitchFamily="2" charset="-122"/>
              </a:rPr>
              <a:t>谢 谢 </a:t>
            </a:r>
            <a:r>
              <a:rPr lang="en-US" altLang="zh-CN" sz="8000" i="1" dirty="0">
                <a:solidFill>
                  <a:srgbClr val="995B09"/>
                </a:solidFill>
                <a:ea typeface="华文隶书" pitchFamily="2" charset="-122"/>
              </a:rPr>
              <a:t>!</a:t>
            </a:r>
          </a:p>
        </p:txBody>
      </p:sp>
    </p:spTree>
    <p:extLst>
      <p:ext uri="{BB962C8B-B14F-4D97-AF65-F5344CB8AC3E}">
        <p14:creationId xmlns:p14="http://schemas.microsoft.com/office/powerpoint/2010/main" val="375091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683568" y="2132856"/>
            <a:ext cx="7992888" cy="21698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smtClean="0"/>
              <a:t>覆盖</a:t>
            </a:r>
            <a:r>
              <a:rPr lang="en-US" altLang="zh-CN" dirty="0" smtClean="0"/>
              <a:t>Java</a:t>
            </a:r>
            <a:r>
              <a:rPr lang="zh-CN" altLang="en-US" dirty="0" smtClean="0"/>
              <a:t>、</a:t>
            </a:r>
            <a:r>
              <a:rPr lang="en-US" altLang="zh-CN" dirty="0" err="1" smtClean="0"/>
              <a:t>.Net</a:t>
            </a:r>
            <a:r>
              <a:rPr lang="zh-CN" altLang="en-US" dirty="0" smtClean="0"/>
              <a:t>、</a:t>
            </a:r>
            <a:r>
              <a:rPr lang="en-US" altLang="zh-CN" dirty="0" smtClean="0"/>
              <a:t>U3D</a:t>
            </a:r>
            <a:r>
              <a:rPr lang="zh-CN" altLang="en-US" dirty="0" smtClean="0"/>
              <a:t>项目</a:t>
            </a:r>
            <a:endParaRPr lang="en-US" altLang="zh-CN" dirty="0" smtClean="0"/>
          </a:p>
          <a:p>
            <a:pPr marL="285750" indent="-285750">
              <a:lnSpc>
                <a:spcPct val="150000"/>
              </a:lnSpc>
              <a:buFont typeface="Wingdings" pitchFamily="2" charset="2"/>
              <a:buChar char="Ø"/>
            </a:pPr>
            <a:r>
              <a:rPr lang="zh-CN" altLang="en-US" dirty="0" smtClean="0"/>
              <a:t>构建</a:t>
            </a:r>
            <a:endParaRPr lang="en-US" altLang="zh-CN" dirty="0" smtClean="0"/>
          </a:p>
          <a:p>
            <a:pPr marL="285750" indent="-285750">
              <a:lnSpc>
                <a:spcPct val="150000"/>
              </a:lnSpc>
              <a:buFont typeface="Wingdings" pitchFamily="2" charset="2"/>
              <a:buChar char="Ø"/>
            </a:pPr>
            <a:r>
              <a:rPr lang="zh-CN" altLang="en-US" dirty="0" smtClean="0"/>
              <a:t>部署</a:t>
            </a:r>
            <a:endParaRPr lang="en-US" altLang="zh-CN" dirty="0" smtClean="0"/>
          </a:p>
          <a:p>
            <a:pPr marL="285750" indent="-285750">
              <a:lnSpc>
                <a:spcPct val="150000"/>
              </a:lnSpc>
              <a:buFont typeface="Wingdings" pitchFamily="2" charset="2"/>
              <a:buChar char="Ø"/>
            </a:pPr>
            <a:r>
              <a:rPr lang="zh-CN" altLang="en-US" dirty="0" smtClean="0"/>
              <a:t>测试</a:t>
            </a:r>
            <a:endParaRPr lang="en-US" altLang="zh-CN" dirty="0" smtClean="0"/>
          </a:p>
          <a:p>
            <a:pPr marL="285750" indent="-285750">
              <a:lnSpc>
                <a:spcPct val="150000"/>
              </a:lnSpc>
              <a:buFont typeface="Wingdings" pitchFamily="2" charset="2"/>
              <a:buChar char="Ø"/>
            </a:pPr>
            <a:r>
              <a:rPr lang="zh-CN" altLang="en-US" dirty="0" smtClean="0"/>
              <a:t>统计分析</a:t>
            </a:r>
            <a:endParaRPr lang="zh-CN" altLang="en-US" dirty="0"/>
          </a:p>
        </p:txBody>
      </p:sp>
    </p:spTree>
    <p:extLst>
      <p:ext uri="{BB962C8B-B14F-4D97-AF65-F5344CB8AC3E}">
        <p14:creationId xmlns:p14="http://schemas.microsoft.com/office/powerpoint/2010/main" val="3730656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14833" y="5755"/>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5123" name="矩形 25"/>
          <p:cNvSpPr>
            <a:spLocks noChangeArrowheads="1"/>
          </p:cNvSpPr>
          <p:nvPr/>
        </p:nvSpPr>
        <p:spPr bwMode="auto">
          <a:xfrm>
            <a:off x="685800" y="10668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2</a:t>
            </a:r>
            <a:r>
              <a:rPr lang="zh-CN" altLang="en-US" sz="2800" dirty="0" smtClean="0">
                <a:ea typeface="黑体" pitchFamily="2" charset="-122"/>
              </a:rPr>
              <a:t>、持续集成的意义：</a:t>
            </a:r>
            <a:endParaRPr lang="zh-CN" altLang="en-US" sz="2800" dirty="0">
              <a:ea typeface="黑体" pitchFamily="2" charset="-122"/>
            </a:endParaRPr>
          </a:p>
        </p:txBody>
      </p:sp>
      <p:sp>
        <p:nvSpPr>
          <p:cNvPr id="2" name="TextBox 1"/>
          <p:cNvSpPr txBox="1"/>
          <p:nvPr/>
        </p:nvSpPr>
        <p:spPr>
          <a:xfrm>
            <a:off x="827584" y="1602206"/>
            <a:ext cx="7378229" cy="2349874"/>
          </a:xfrm>
          <a:prstGeom prst="rect">
            <a:avLst/>
          </a:prstGeom>
          <a:noFill/>
        </p:spPr>
        <p:txBody>
          <a:bodyPr wrap="square" rtlCol="0">
            <a:spAutoFit/>
          </a:bodyPr>
          <a:lstStyle/>
          <a:p>
            <a:pPr>
              <a:lnSpc>
                <a:spcPct val="115000"/>
              </a:lnSpc>
              <a:spcBef>
                <a:spcPct val="30000"/>
              </a:spcBef>
              <a:spcAft>
                <a:spcPct val="30000"/>
              </a:spcAft>
            </a:pPr>
            <a:r>
              <a:rPr lang="zh-CN" altLang="en-US" b="1" dirty="0" smtClean="0">
                <a:ea typeface="黑体" pitchFamily="2" charset="-122"/>
              </a:rPr>
              <a:t>      </a:t>
            </a:r>
            <a:r>
              <a:rPr lang="zh-CN" altLang="en-US" dirty="0" smtClean="0">
                <a:ea typeface="黑体" pitchFamily="2" charset="-122"/>
              </a:rPr>
              <a:t>（</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）减少风险</a:t>
            </a:r>
            <a:endParaRPr lang="en-US" altLang="zh-CN" dirty="0">
              <a:latin typeface="黑体" pitchFamily="49" charset="-122"/>
              <a:ea typeface="黑体" pitchFamily="49" charset="-122"/>
            </a:endParaRPr>
          </a:p>
          <a:p>
            <a:pPr>
              <a:lnSpc>
                <a:spcPct val="115000"/>
              </a:lnSpc>
              <a:spcBef>
                <a:spcPct val="30000"/>
              </a:spcBef>
              <a:spcAft>
                <a:spcPct val="30000"/>
              </a:spcAft>
            </a:pPr>
            <a:r>
              <a:rPr lang="en-US" altLang="zh-CN" dirty="0">
                <a:latin typeface="黑体" pitchFamily="49" charset="-122"/>
                <a:ea typeface="黑体" pitchFamily="49" charset="-122"/>
              </a:rPr>
              <a:t>    </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）减少重复过程</a:t>
            </a:r>
            <a:r>
              <a:rPr lang="en-US" altLang="zh-CN" dirty="0">
                <a:latin typeface="黑体" pitchFamily="49" charset="-122"/>
                <a:ea typeface="黑体" pitchFamily="49" charset="-122"/>
              </a:rPr>
              <a:t>   </a:t>
            </a:r>
          </a:p>
          <a:p>
            <a:pPr>
              <a:lnSpc>
                <a:spcPct val="115000"/>
              </a:lnSpc>
              <a:spcBef>
                <a:spcPct val="30000"/>
              </a:spcBef>
              <a:spcAft>
                <a:spcPct val="30000"/>
              </a:spcAft>
            </a:pPr>
            <a:r>
              <a:rPr lang="en-US" altLang="zh-CN" dirty="0">
                <a:latin typeface="黑体" pitchFamily="49" charset="-122"/>
                <a:ea typeface="黑体" pitchFamily="49" charset="-122"/>
              </a:rPr>
              <a:t>    </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3</a:t>
            </a:r>
            <a:r>
              <a:rPr lang="zh-CN" altLang="en-US" dirty="0">
                <a:latin typeface="黑体" pitchFamily="49" charset="-122"/>
                <a:ea typeface="黑体" pitchFamily="49" charset="-122"/>
              </a:rPr>
              <a:t>）任何时间、任何地点生成可部署的软件</a:t>
            </a:r>
            <a:endParaRPr lang="en-US" altLang="zh-CN" dirty="0">
              <a:latin typeface="黑体" pitchFamily="49" charset="-122"/>
              <a:ea typeface="黑体" pitchFamily="49" charset="-122"/>
            </a:endParaRPr>
          </a:p>
          <a:p>
            <a:pPr>
              <a:lnSpc>
                <a:spcPct val="115000"/>
              </a:lnSpc>
              <a:spcBef>
                <a:spcPct val="30000"/>
              </a:spcBef>
              <a:spcAft>
                <a:spcPct val="30000"/>
              </a:spcAft>
            </a:pPr>
            <a:r>
              <a:rPr lang="en-US" altLang="zh-CN" dirty="0">
                <a:latin typeface="黑体" pitchFamily="49" charset="-122"/>
                <a:ea typeface="黑体" pitchFamily="49" charset="-122"/>
              </a:rPr>
              <a:t>    </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）增强项目的可见性</a:t>
            </a:r>
            <a:endParaRPr lang="en-US" altLang="zh-CN" dirty="0">
              <a:latin typeface="黑体" pitchFamily="49" charset="-122"/>
              <a:ea typeface="黑体" pitchFamily="49" charset="-122"/>
            </a:endParaRPr>
          </a:p>
          <a:p>
            <a:pPr>
              <a:lnSpc>
                <a:spcPct val="115000"/>
              </a:lnSpc>
              <a:spcBef>
                <a:spcPct val="30000"/>
              </a:spcBef>
              <a:spcAft>
                <a:spcPct val="30000"/>
              </a:spcAft>
            </a:pPr>
            <a:r>
              <a:rPr lang="en-US" altLang="zh-CN" dirty="0">
                <a:latin typeface="黑体" pitchFamily="49" charset="-122"/>
                <a:ea typeface="黑体" pitchFamily="49" charset="-122"/>
              </a:rPr>
              <a:t>    </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5</a:t>
            </a:r>
            <a:r>
              <a:rPr lang="zh-CN" altLang="en-US" dirty="0">
                <a:latin typeface="黑体" pitchFamily="49" charset="-122"/>
                <a:ea typeface="黑体" pitchFamily="49" charset="-122"/>
              </a:rPr>
              <a:t>）建立团队对产品开发的信息</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33" y="3952080"/>
            <a:ext cx="7666261" cy="271516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26" y="1700808"/>
            <a:ext cx="8077200" cy="3984247"/>
          </a:xfrm>
          <a:prstGeom prst="rect">
            <a:avLst/>
          </a:prstGeom>
        </p:spPr>
      </p:pic>
      <p:sp>
        <p:nvSpPr>
          <p:cNvPr id="3" name="矩形 25"/>
          <p:cNvSpPr>
            <a:spLocks noChangeArrowheads="1"/>
          </p:cNvSpPr>
          <p:nvPr/>
        </p:nvSpPr>
        <p:spPr bwMode="auto">
          <a:xfrm>
            <a:off x="672726" y="90872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持续集成主要流程：</a:t>
            </a:r>
            <a:endParaRPr lang="zh-CN" altLang="en-US" sz="2800" dirty="0">
              <a:ea typeface="黑体" pitchFamily="2" charset="-122"/>
            </a:endParaRPr>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Tree>
    <p:extLst>
      <p:ext uri="{BB962C8B-B14F-4D97-AF65-F5344CB8AC3E}">
        <p14:creationId xmlns:p14="http://schemas.microsoft.com/office/powerpoint/2010/main" val="2031881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6147" name="矩形 25"/>
          <p:cNvSpPr>
            <a:spLocks noChangeArrowheads="1"/>
          </p:cNvSpPr>
          <p:nvPr/>
        </p:nvSpPr>
        <p:spPr bwMode="auto">
          <a:xfrm>
            <a:off x="685800" y="1033462"/>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3</a:t>
            </a:r>
            <a:r>
              <a:rPr lang="zh-CN" altLang="en-US" sz="2800" dirty="0" smtClean="0">
                <a:ea typeface="黑体" pitchFamily="2" charset="-122"/>
              </a:rPr>
              <a:t>、持续集成要素</a:t>
            </a:r>
            <a:r>
              <a:rPr lang="zh-CN" altLang="en-US" sz="2800" dirty="0">
                <a:ea typeface="黑体" pitchFamily="2" charset="-122"/>
              </a:rPr>
              <a:t>：</a:t>
            </a:r>
          </a:p>
        </p:txBody>
      </p:sp>
      <p:sp>
        <p:nvSpPr>
          <p:cNvPr id="6148" name="矩形 25"/>
          <p:cNvSpPr>
            <a:spLocks noChangeArrowheads="1"/>
          </p:cNvSpPr>
          <p:nvPr/>
        </p:nvSpPr>
        <p:spPr bwMode="auto">
          <a:xfrm>
            <a:off x="1076325" y="1538288"/>
            <a:ext cx="7524750" cy="704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200" dirty="0" smtClean="0">
                <a:ea typeface="黑体" pitchFamily="2" charset="-122"/>
              </a:rPr>
              <a:t>　  </a:t>
            </a:r>
            <a:r>
              <a:rPr lang="en-US" altLang="zh-CN" sz="2400" dirty="0" smtClean="0"/>
              <a:t>     </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自动构建</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en-US" altLang="zh-CN" dirty="0" smtClean="0">
                <a:latin typeface="黑体" pitchFamily="49" charset="-122"/>
                <a:ea typeface="黑体" pitchFamily="49" charset="-122"/>
              </a:rPr>
              <a:t>        2.</a:t>
            </a:r>
            <a:r>
              <a:rPr lang="zh-CN" altLang="en-US" dirty="0" smtClean="0">
                <a:latin typeface="黑体" pitchFamily="49" charset="-122"/>
                <a:ea typeface="黑体" pitchFamily="49" charset="-122"/>
              </a:rPr>
              <a:t>自动测试</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        </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自动化的部署</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dirty="0" smtClean="0">
                <a:latin typeface="黑体" pitchFamily="49" charset="-122"/>
                <a:ea typeface="黑体" pitchFamily="49" charset="-122"/>
              </a:rPr>
              <a:t>　      </a:t>
            </a:r>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统一的代码库</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        </a:t>
            </a:r>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保证快速构建</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        6.</a:t>
            </a:r>
            <a:r>
              <a:rPr lang="zh-CN" altLang="en-US" dirty="0" smtClean="0">
                <a:latin typeface="黑体" pitchFamily="49" charset="-122"/>
                <a:ea typeface="黑体" pitchFamily="49" charset="-122"/>
              </a:rPr>
              <a:t>模拟生产环境的自动测试</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        7.</a:t>
            </a:r>
            <a:r>
              <a:rPr lang="zh-CN" altLang="en-US" dirty="0" smtClean="0">
                <a:latin typeface="黑体" pitchFamily="49" charset="-122"/>
                <a:ea typeface="黑体" pitchFamily="49" charset="-122"/>
              </a:rPr>
              <a:t>每个人都清楚正在发生的状况</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en-US" altLang="zh-CN" dirty="0" smtClean="0">
                <a:latin typeface="黑体" pitchFamily="49" charset="-122"/>
                <a:ea typeface="黑体" pitchFamily="49" charset="-122"/>
              </a:rPr>
              <a:t>        8.</a:t>
            </a:r>
            <a:r>
              <a:rPr lang="zh-CN" altLang="en-US" dirty="0" smtClean="0">
                <a:latin typeface="黑体" pitchFamily="49" charset="-122"/>
                <a:ea typeface="黑体" pitchFamily="49" charset="-122"/>
              </a:rPr>
              <a:t>每个人每天都要向代码库主干提交代码</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r>
              <a:rPr lang="en-US" altLang="zh-CN" dirty="0" smtClean="0">
                <a:latin typeface="黑体" pitchFamily="49" charset="-122"/>
                <a:ea typeface="黑体" pitchFamily="49" charset="-122"/>
              </a:rPr>
              <a:t>        9.</a:t>
            </a:r>
            <a:r>
              <a:rPr lang="zh-CN" altLang="en-US" dirty="0" smtClean="0">
                <a:latin typeface="黑体" pitchFamily="49" charset="-122"/>
                <a:ea typeface="黑体" pitchFamily="49" charset="-122"/>
              </a:rPr>
              <a:t>每个人都可以很容易的获取最新可执行的应用程序</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en-US" altLang="zh-CN" dirty="0" smtClean="0">
                <a:latin typeface="黑体" pitchFamily="49" charset="-122"/>
                <a:ea typeface="黑体" pitchFamily="49" charset="-122"/>
              </a:rPr>
              <a:t>        10.</a:t>
            </a:r>
            <a:r>
              <a:rPr lang="zh-CN" altLang="en-US" dirty="0" smtClean="0">
                <a:latin typeface="黑体" pitchFamily="49" charset="-122"/>
                <a:ea typeface="黑体" pitchFamily="49" charset="-122"/>
              </a:rPr>
              <a:t>每次代码递交后都会在持续集成服务器上触发一次构建</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pPr>
              <a:lnSpc>
                <a:spcPct val="115000"/>
              </a:lnSpc>
              <a:spcBef>
                <a:spcPct val="30000"/>
              </a:spcBef>
              <a:spcAft>
                <a:spcPct val="30000"/>
              </a:spcAft>
            </a:pPr>
            <a:r>
              <a:rPr lang="zh-CN" altLang="en-US" sz="2200" dirty="0">
                <a:latin typeface="黑体" pitchFamily="49" charset="-122"/>
                <a:ea typeface="黑体" pitchFamily="49" charset="-122"/>
              </a:rPr>
              <a:t>　　</a:t>
            </a:r>
            <a:endParaRPr lang="en-US" altLang="zh-CN" sz="22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72726" y="90872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ea typeface="黑体" pitchFamily="2" charset="-122"/>
              </a:rPr>
              <a:t>4</a:t>
            </a:r>
            <a:r>
              <a:rPr lang="zh-CN" altLang="en-US" sz="2800" dirty="0" smtClean="0">
                <a:ea typeface="黑体" pitchFamily="2" charset="-122"/>
              </a:rPr>
              <a:t>、</a:t>
            </a:r>
            <a:r>
              <a:rPr lang="zh-CN" altLang="en-US" sz="2800" b="1" dirty="0"/>
              <a:t>持续交付</a:t>
            </a:r>
            <a:r>
              <a:rPr lang="zh-CN" altLang="en-US" sz="2800" dirty="0" smtClean="0">
                <a:ea typeface="黑体" pitchFamily="2" charset="-122"/>
              </a:rPr>
              <a:t>：</a:t>
            </a:r>
            <a:endParaRPr lang="zh-CN" altLang="en-US" sz="2800" dirty="0">
              <a:ea typeface="黑体" pitchFamily="2" charset="-122"/>
            </a:endParaRPr>
          </a:p>
        </p:txBody>
      </p:sp>
      <p:sp>
        <p:nvSpPr>
          <p:cNvPr id="4100" name="矩形 25"/>
          <p:cNvSpPr>
            <a:spLocks noChangeArrowheads="1"/>
          </p:cNvSpPr>
          <p:nvPr/>
        </p:nvSpPr>
        <p:spPr bwMode="auto">
          <a:xfrm>
            <a:off x="672725" y="1427833"/>
            <a:ext cx="7782159" cy="225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smtClean="0"/>
              <a:t/>
            </a:r>
            <a:br>
              <a:rPr lang="zh-CN" altLang="en-US" sz="2400" dirty="0" smtClean="0"/>
            </a:br>
            <a:r>
              <a:rPr lang="zh-CN" altLang="en-US" sz="2400" dirty="0" smtClean="0"/>
              <a:t/>
            </a:r>
            <a:br>
              <a:rPr lang="zh-CN" altLang="en-US" sz="2400" dirty="0" smtClean="0"/>
            </a:br>
            <a:r>
              <a:rPr lang="zh-CN" altLang="en-US" sz="2200" dirty="0" smtClean="0">
                <a:ea typeface="黑体" pitchFamily="2" charset="-122"/>
              </a:rPr>
              <a:t>　　</a:t>
            </a:r>
            <a:endParaRPr lang="en-US" altLang="zh-CN" sz="2200" dirty="0" smtClean="0">
              <a:ea typeface="黑体" pitchFamily="2" charset="-122"/>
            </a:endParaRPr>
          </a:p>
          <a:p>
            <a:pPr>
              <a:lnSpc>
                <a:spcPct val="115000"/>
              </a:lnSpc>
              <a:spcBef>
                <a:spcPct val="30000"/>
              </a:spcBef>
              <a:spcAft>
                <a:spcPct val="30000"/>
              </a:spcAft>
            </a:pPr>
            <a:r>
              <a:rPr lang="zh-CN" altLang="en-US" sz="2200" dirty="0">
                <a:ea typeface="黑体" pitchFamily="2" charset="-122"/>
              </a:rPr>
              <a:t>　　</a:t>
            </a:r>
            <a:endParaRPr lang="en-US" altLang="zh-CN" sz="2200" dirty="0">
              <a:ea typeface="黑体" pitchFamily="2" charset="-122"/>
            </a:endParaRPr>
          </a:p>
          <a:p>
            <a:pPr>
              <a:lnSpc>
                <a:spcPct val="115000"/>
              </a:lnSpc>
              <a:spcBef>
                <a:spcPct val="30000"/>
              </a:spcBef>
              <a:spcAft>
                <a:spcPct val="30000"/>
              </a:spcAft>
            </a:pPr>
            <a:r>
              <a:rPr lang="zh-CN" altLang="en-US" sz="2200" dirty="0" smtClean="0">
                <a:ea typeface="黑体" pitchFamily="2" charset="-122"/>
              </a:rPr>
              <a:t>　　</a:t>
            </a:r>
            <a:endParaRPr lang="en-US" altLang="zh-CN" sz="2200" dirty="0">
              <a:ea typeface="黑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93" y="2787745"/>
            <a:ext cx="7643691" cy="4002015"/>
          </a:xfrm>
          <a:prstGeom prst="rect">
            <a:avLst/>
          </a:prstGeom>
        </p:spPr>
      </p:pic>
      <p:sp>
        <p:nvSpPr>
          <p:cNvPr id="7" name="TextBox 6"/>
          <p:cNvSpPr txBox="1"/>
          <p:nvPr/>
        </p:nvSpPr>
        <p:spPr>
          <a:xfrm>
            <a:off x="840670" y="1450793"/>
            <a:ext cx="7597632" cy="1200329"/>
          </a:xfrm>
          <a:prstGeom prst="rect">
            <a:avLst/>
          </a:prstGeom>
          <a:noFill/>
        </p:spPr>
        <p:txBody>
          <a:bodyPr wrap="square" rtlCol="0">
            <a:spAutoFit/>
          </a:bodyPr>
          <a:lstStyle/>
          <a:p>
            <a:r>
              <a:rPr lang="zh-CN" altLang="en-US" dirty="0">
                <a:latin typeface="黑体" pitchFamily="49" charset="-122"/>
                <a:ea typeface="黑体" pitchFamily="49" charset="-122"/>
              </a:rPr>
              <a:t>持续交付在持续集成的基础上，将集成后的代码部署到更贴近真实运行环境的「类生产环境」（</a:t>
            </a:r>
            <a:r>
              <a:rPr lang="en-US" altLang="zh-CN" i="1" dirty="0">
                <a:latin typeface="黑体" pitchFamily="49" charset="-122"/>
                <a:ea typeface="黑体" pitchFamily="49" charset="-122"/>
              </a:rPr>
              <a:t>production-like environments</a:t>
            </a:r>
            <a:r>
              <a:rPr lang="zh-CN" altLang="en-US" dirty="0">
                <a:latin typeface="黑体" pitchFamily="49" charset="-122"/>
                <a:ea typeface="黑体" pitchFamily="49" charset="-122"/>
              </a:rPr>
              <a:t>）中。比如，我们完成单元测试后，可以把代码部署到连接数据库的 </a:t>
            </a:r>
            <a:r>
              <a:rPr lang="en-US" altLang="zh-CN" dirty="0">
                <a:latin typeface="黑体" pitchFamily="49" charset="-122"/>
                <a:ea typeface="黑体" pitchFamily="49" charset="-122"/>
              </a:rPr>
              <a:t>Staging </a:t>
            </a:r>
            <a:r>
              <a:rPr lang="zh-CN" altLang="en-US" dirty="0">
                <a:latin typeface="黑体" pitchFamily="49" charset="-122"/>
                <a:ea typeface="黑体" pitchFamily="49" charset="-122"/>
              </a:rPr>
              <a:t>环境中更多的测试。如果代码没有问题，可以</a:t>
            </a:r>
            <a:r>
              <a:rPr lang="zh-CN" altLang="en-US" dirty="0" smtClean="0">
                <a:latin typeface="黑体" pitchFamily="49" charset="-122"/>
                <a:ea typeface="黑体" pitchFamily="49" charset="-122"/>
              </a:rPr>
              <a:t>继续</a:t>
            </a:r>
            <a:r>
              <a:rPr lang="zh-CN" altLang="en-US" u="sng" dirty="0" smtClean="0">
                <a:latin typeface="黑体" pitchFamily="49" charset="-122"/>
                <a:ea typeface="黑体" pitchFamily="49" charset="-122"/>
              </a:rPr>
              <a:t>手动部署</a:t>
            </a:r>
            <a:r>
              <a:rPr lang="zh-CN" altLang="en-US" dirty="0" smtClean="0">
                <a:latin typeface="黑体" pitchFamily="49" charset="-122"/>
                <a:ea typeface="黑体" pitchFamily="49" charset="-122"/>
              </a:rPr>
              <a:t>到</a:t>
            </a:r>
            <a:r>
              <a:rPr lang="zh-CN" altLang="en-US" dirty="0">
                <a:latin typeface="黑体" pitchFamily="49" charset="-122"/>
                <a:ea typeface="黑体" pitchFamily="49" charset="-122"/>
              </a:rPr>
              <a:t>生产环境中。</a:t>
            </a:r>
          </a:p>
        </p:txBody>
      </p:sp>
    </p:spTree>
    <p:extLst>
      <p:ext uri="{BB962C8B-B14F-4D97-AF65-F5344CB8AC3E}">
        <p14:creationId xmlns:p14="http://schemas.microsoft.com/office/powerpoint/2010/main" val="1857763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72726" y="90872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ea typeface="黑体" pitchFamily="2" charset="-122"/>
              </a:rPr>
              <a:t>5</a:t>
            </a:r>
            <a:r>
              <a:rPr lang="zh-CN" altLang="en-US" sz="2800" dirty="0" smtClean="0">
                <a:ea typeface="黑体" pitchFamily="2" charset="-122"/>
              </a:rPr>
              <a:t>、</a:t>
            </a:r>
            <a:r>
              <a:rPr lang="zh-CN" altLang="en-US" sz="2800" b="1" dirty="0" smtClean="0"/>
              <a:t>持续</a:t>
            </a:r>
            <a:r>
              <a:rPr lang="zh-CN" altLang="en-US" sz="2800" b="1" dirty="0"/>
              <a:t>部署</a:t>
            </a:r>
            <a:r>
              <a:rPr lang="zh-CN" altLang="en-US" sz="2800" dirty="0" smtClean="0">
                <a:ea typeface="黑体" pitchFamily="2" charset="-122"/>
              </a:rPr>
              <a:t>：</a:t>
            </a:r>
            <a:endParaRPr lang="zh-CN" altLang="en-US" sz="2800" dirty="0">
              <a:ea typeface="黑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15" y="2060848"/>
            <a:ext cx="7772401" cy="4392488"/>
          </a:xfrm>
          <a:prstGeom prst="rect">
            <a:avLst/>
          </a:prstGeom>
        </p:spPr>
      </p:pic>
      <p:sp>
        <p:nvSpPr>
          <p:cNvPr id="4" name="TextBox 3"/>
          <p:cNvSpPr txBox="1"/>
          <p:nvPr/>
        </p:nvSpPr>
        <p:spPr>
          <a:xfrm>
            <a:off x="827584" y="1556792"/>
            <a:ext cx="7597632" cy="369332"/>
          </a:xfrm>
          <a:prstGeom prst="rect">
            <a:avLst/>
          </a:prstGeom>
          <a:noFill/>
        </p:spPr>
        <p:txBody>
          <a:bodyPr wrap="square" rtlCol="0">
            <a:spAutoFit/>
          </a:bodyPr>
          <a:lstStyle/>
          <a:p>
            <a:r>
              <a:rPr lang="zh-CN" altLang="en-US" dirty="0">
                <a:latin typeface="黑体" pitchFamily="49" charset="-122"/>
                <a:ea typeface="黑体" pitchFamily="49" charset="-122"/>
              </a:rPr>
              <a:t>持续部署则是在持续交付的基础上，把部署到生产环境的过程自动化</a:t>
            </a:r>
          </a:p>
        </p:txBody>
      </p:sp>
    </p:spTree>
    <p:extLst>
      <p:ext uri="{BB962C8B-B14F-4D97-AF65-F5344CB8AC3E}">
        <p14:creationId xmlns:p14="http://schemas.microsoft.com/office/powerpoint/2010/main" val="9022893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85800" y="10668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ea typeface="黑体" pitchFamily="2" charset="-122"/>
              </a:rPr>
              <a:t>6</a:t>
            </a:r>
            <a:r>
              <a:rPr lang="zh-CN" altLang="en-US" sz="2800" dirty="0" smtClean="0">
                <a:ea typeface="黑体" pitchFamily="2" charset="-122"/>
              </a:rPr>
              <a:t>、</a:t>
            </a:r>
            <a:r>
              <a:rPr lang="en-US" altLang="zh-CN" sz="2800" dirty="0" err="1" smtClean="0">
                <a:ea typeface="黑体" pitchFamily="2" charset="-122"/>
              </a:rPr>
              <a:t>DevOps</a:t>
            </a:r>
            <a:r>
              <a:rPr lang="zh-CN" altLang="en-US" sz="2800" dirty="0" smtClean="0">
                <a:ea typeface="黑体" pitchFamily="2" charset="-122"/>
              </a:rPr>
              <a:t>的介绍：</a:t>
            </a:r>
            <a:endParaRPr lang="zh-CN" altLang="en-US" sz="2800" dirty="0">
              <a:ea typeface="黑体" pitchFamily="2" charset="-122"/>
            </a:endParaRPr>
          </a:p>
        </p:txBody>
      </p:sp>
      <p:sp>
        <p:nvSpPr>
          <p:cNvPr id="4100" name="矩形 25"/>
          <p:cNvSpPr>
            <a:spLocks noChangeArrowheads="1"/>
          </p:cNvSpPr>
          <p:nvPr/>
        </p:nvSpPr>
        <p:spPr bwMode="auto">
          <a:xfrm>
            <a:off x="714425" y="1844823"/>
            <a:ext cx="7783016" cy="472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5000"/>
              </a:lnSpc>
              <a:spcBef>
                <a:spcPct val="30000"/>
              </a:spcBef>
              <a:spcAft>
                <a:spcPct val="30000"/>
              </a:spcAft>
            </a:pPr>
            <a:r>
              <a:rPr lang="zh-CN" altLang="en-US" dirty="0">
                <a:ea typeface="黑体" pitchFamily="2" charset="-122"/>
              </a:rPr>
              <a:t>　</a:t>
            </a:r>
            <a:r>
              <a:rPr lang="zh-CN" altLang="en-US" dirty="0" smtClean="0">
                <a:latin typeface="黑体" pitchFamily="49" charset="-122"/>
                <a:ea typeface="黑体" pitchFamily="49" charset="-122"/>
              </a:rPr>
              <a:t>　（</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）含义：</a:t>
            </a:r>
            <a:r>
              <a:rPr lang="en-US" altLang="zh-CN" dirty="0" err="1" smtClean="0">
                <a:latin typeface="黑体" pitchFamily="49" charset="-122"/>
                <a:ea typeface="黑体" pitchFamily="49" charset="-122"/>
              </a:rPr>
              <a:t>DevOps</a:t>
            </a:r>
            <a:r>
              <a:rPr lang="zh-CN" altLang="en-US" dirty="0" smtClean="0">
                <a:latin typeface="黑体" pitchFamily="49" charset="-122"/>
                <a:ea typeface="黑体" pitchFamily="49" charset="-122"/>
              </a:rPr>
              <a:t>（英文</a:t>
            </a:r>
            <a:r>
              <a:rPr lang="en-US" altLang="zh-CN" dirty="0" smtClean="0">
                <a:latin typeface="黑体" pitchFamily="49" charset="-122"/>
                <a:ea typeface="黑体" pitchFamily="49" charset="-122"/>
              </a:rPr>
              <a:t>Development</a:t>
            </a:r>
            <a:r>
              <a:rPr lang="zh-CN" altLang="en-US" dirty="0" smtClean="0">
                <a:latin typeface="黑体" pitchFamily="49" charset="-122"/>
                <a:ea typeface="黑体" pitchFamily="49" charset="-122"/>
              </a:rPr>
              <a:t>和</a:t>
            </a:r>
            <a:r>
              <a:rPr lang="en-US" altLang="zh-CN" dirty="0" smtClean="0">
                <a:latin typeface="黑体" pitchFamily="49" charset="-122"/>
                <a:ea typeface="黑体" pitchFamily="49" charset="-122"/>
              </a:rPr>
              <a:t>Operations</a:t>
            </a:r>
            <a:r>
              <a:rPr lang="zh-CN" altLang="en-US" dirty="0" smtClean="0">
                <a:latin typeface="黑体" pitchFamily="49" charset="-122"/>
                <a:ea typeface="黑体" pitchFamily="49" charset="-122"/>
              </a:rPr>
              <a:t>的组合）是一组过程、方法与系统的统称，用于促进开发（应用程序</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软件工程）、技术运营和质量保障（</a:t>
            </a:r>
            <a:r>
              <a:rPr lang="en-US" altLang="zh-CN" dirty="0" smtClean="0">
                <a:latin typeface="黑体" pitchFamily="49" charset="-122"/>
                <a:ea typeface="黑体" pitchFamily="49" charset="-122"/>
              </a:rPr>
              <a:t>QA</a:t>
            </a:r>
            <a:r>
              <a:rPr lang="zh-CN" altLang="en-US" dirty="0" smtClean="0">
                <a:latin typeface="黑体" pitchFamily="49" charset="-122"/>
                <a:ea typeface="黑体" pitchFamily="49" charset="-122"/>
              </a:rPr>
              <a:t>）部门之间的沟通、协作与整合。它的出现是由于软件行业日益清晰地认识到：为了按时交付软件产品和服务，开发和运营工作必须紧密合作。</a:t>
            </a:r>
            <a:endParaRPr lang="en-US" altLang="zh-CN" dirty="0" smtClean="0">
              <a:latin typeface="黑体" pitchFamily="49" charset="-122"/>
              <a:ea typeface="黑体" pitchFamily="49" charset="-122"/>
            </a:endParaRPr>
          </a:p>
          <a:p>
            <a:pPr>
              <a:lnSpc>
                <a:spcPct val="115000"/>
              </a:lnSpc>
              <a:spcBef>
                <a:spcPct val="30000"/>
              </a:spcBef>
              <a:spcAft>
                <a:spcPct val="30000"/>
              </a:spcAft>
            </a:pPr>
            <a:r>
              <a:rPr lang="en-US" altLang="zh-CN" dirty="0">
                <a:latin typeface="黑体" pitchFamily="49" charset="-122"/>
                <a:ea typeface="黑体" pitchFamily="49" charset="-122"/>
              </a:rPr>
              <a:t> </a:t>
            </a: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 </a:t>
            </a:r>
            <a:r>
              <a:rPr lang="zh-CN" altLang="en-US" dirty="0" smtClean="0">
                <a:latin typeface="黑体" pitchFamily="49" charset="-122"/>
                <a:ea typeface="黑体" pitchFamily="49" charset="-122"/>
              </a:rPr>
              <a:t>作用：用于促进开发、技术运营和质保部门之间的沟通、协作与整合　</a:t>
            </a:r>
            <a:endParaRPr lang="en-US" altLang="zh-CN" dirty="0" smtClean="0">
              <a:latin typeface="黑体" pitchFamily="49" charset="-122"/>
              <a:ea typeface="黑体" pitchFamily="49" charset="-122"/>
            </a:endParaRPr>
          </a:p>
          <a:p>
            <a:pPr>
              <a:lnSpc>
                <a:spcPct val="115000"/>
              </a:lnSpc>
              <a:spcBef>
                <a:spcPct val="30000"/>
              </a:spcBef>
              <a:spcAft>
                <a:spcPct val="30000"/>
              </a:spcAft>
            </a:pPr>
            <a:r>
              <a:rPr lang="en-US" altLang="zh-CN" sz="2200" dirty="0" smtClean="0">
                <a:latin typeface="黑体" pitchFamily="49" charset="-122"/>
                <a:ea typeface="黑体" pitchFamily="49" charset="-122"/>
              </a:rPr>
              <a:t>   </a:t>
            </a:r>
            <a:r>
              <a:rPr lang="zh-CN" altLang="en-US" sz="2200" dirty="0" smtClean="0">
                <a:latin typeface="黑体" pitchFamily="49" charset="-122"/>
                <a:ea typeface="黑体" pitchFamily="49" charset="-122"/>
              </a:rPr>
              <a:t>（</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）目标：目标是流程的自动化</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让代码完成过去手工的工作，从而大大节省成本。　</a:t>
            </a:r>
            <a:endParaRPr lang="en-US" altLang="zh-CN" dirty="0" smtClean="0">
              <a:latin typeface="黑体" pitchFamily="49" charset="-122"/>
              <a:ea typeface="黑体" pitchFamily="49" charset="-122"/>
            </a:endParaRPr>
          </a:p>
          <a:p>
            <a:pPr>
              <a:lnSpc>
                <a:spcPct val="115000"/>
              </a:lnSpc>
              <a:spcBef>
                <a:spcPct val="30000"/>
              </a:spcBef>
              <a:spcAft>
                <a:spcPct val="30000"/>
              </a:spcAft>
            </a:pPr>
            <a:r>
              <a:rPr lang="zh-CN" altLang="en-US" sz="2200" dirty="0">
                <a:ea typeface="黑体" pitchFamily="2" charset="-122"/>
              </a:rPr>
              <a:t>　　</a:t>
            </a:r>
            <a:endParaRPr lang="en-US" altLang="zh-CN" sz="2200" dirty="0">
              <a:ea typeface="黑体" pitchFamily="2" charset="-122"/>
            </a:endParaRPr>
          </a:p>
          <a:p>
            <a:pPr>
              <a:lnSpc>
                <a:spcPct val="115000"/>
              </a:lnSpc>
              <a:spcBef>
                <a:spcPct val="30000"/>
              </a:spcBef>
              <a:spcAft>
                <a:spcPct val="30000"/>
              </a:spcAft>
            </a:pPr>
            <a:r>
              <a:rPr lang="zh-CN" altLang="en-US" sz="2200" dirty="0">
                <a:ea typeface="黑体" pitchFamily="2" charset="-122"/>
              </a:rPr>
              <a:t>　　</a:t>
            </a:r>
            <a:endParaRPr lang="en-US" altLang="zh-CN" sz="2200" dirty="0">
              <a:ea typeface="黑体" pitchFamily="2" charset="-122"/>
            </a:endParaRPr>
          </a:p>
        </p:txBody>
      </p:sp>
    </p:spTree>
    <p:extLst>
      <p:ext uri="{BB962C8B-B14F-4D97-AF65-F5344CB8AC3E}">
        <p14:creationId xmlns:p14="http://schemas.microsoft.com/office/powerpoint/2010/main" val="1229780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57121" y="980728"/>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1</a:t>
            </a:r>
            <a:r>
              <a:rPr lang="zh-CN" altLang="en-US" sz="2800" dirty="0" smtClean="0">
                <a:ea typeface="黑体" pitchFamily="2" charset="-122"/>
              </a:rPr>
              <a:t>、</a:t>
            </a:r>
            <a:r>
              <a:rPr lang="en-US" altLang="zh-CN" sz="2800" dirty="0" smtClean="0">
                <a:ea typeface="黑体" pitchFamily="2" charset="-122"/>
              </a:rPr>
              <a:t>Jenkins</a:t>
            </a:r>
            <a:r>
              <a:rPr lang="zh-CN" altLang="en-US" sz="2800" dirty="0" smtClean="0">
                <a:ea typeface="黑体" pitchFamily="2" charset="-122"/>
              </a:rPr>
              <a:t>介绍：</a:t>
            </a:r>
            <a:endParaRPr lang="zh-CN" altLang="en-US" sz="2800" dirty="0">
              <a:ea typeface="黑体" pitchFamily="2" charset="-122"/>
            </a:endParaRPr>
          </a:p>
        </p:txBody>
      </p:sp>
      <p:sp>
        <p:nvSpPr>
          <p:cNvPr id="4100" name="矩形 25"/>
          <p:cNvSpPr>
            <a:spLocks noChangeArrowheads="1"/>
          </p:cNvSpPr>
          <p:nvPr/>
        </p:nvSpPr>
        <p:spPr bwMode="auto">
          <a:xfrm>
            <a:off x="714425" y="1628800"/>
            <a:ext cx="77830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黑体" pitchFamily="49" charset="-122"/>
                <a:ea typeface="黑体" pitchFamily="49" charset="-122"/>
              </a:rPr>
              <a:t>Jenkins</a:t>
            </a:r>
            <a:r>
              <a:rPr lang="zh-CN" altLang="en-US" dirty="0" smtClean="0">
                <a:latin typeface="黑体" pitchFamily="49" charset="-122"/>
                <a:ea typeface="黑体" pitchFamily="49" charset="-122"/>
              </a:rPr>
              <a:t>，原名</a:t>
            </a:r>
            <a:r>
              <a:rPr lang="en-US" altLang="zh-CN" dirty="0" smtClean="0">
                <a:latin typeface="黑体" pitchFamily="49" charset="-122"/>
                <a:ea typeface="黑体" pitchFamily="49" charset="-122"/>
              </a:rPr>
              <a:t>Hudson</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2011</a:t>
            </a:r>
            <a:r>
              <a:rPr lang="zh-CN" altLang="en-US" dirty="0" smtClean="0">
                <a:latin typeface="黑体" pitchFamily="49" charset="-122"/>
                <a:ea typeface="黑体" pitchFamily="49" charset="-122"/>
              </a:rPr>
              <a:t>年改为现在的名字，它是一个开源的实现持续集成的软件工具。官方网站：</a:t>
            </a:r>
            <a:r>
              <a:rPr lang="en-US" altLang="zh-CN" dirty="0" smtClean="0">
                <a:latin typeface="黑体" pitchFamily="49" charset="-122"/>
                <a:ea typeface="黑体" pitchFamily="49" charset="-122"/>
                <a:hlinkClick r:id="rId2" tooltip="http://jenkins-ci.org/"/>
              </a:rPr>
              <a:t>http://jenkins-ci.org/</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en-US" altLang="zh-CN" dirty="0" smtClean="0">
                <a:latin typeface="黑体" pitchFamily="49" charset="-122"/>
                <a:ea typeface="黑体" pitchFamily="49" charset="-122"/>
              </a:rPr>
              <a:t>Jenkins </a:t>
            </a:r>
            <a:r>
              <a:rPr lang="zh-CN" altLang="en-US" dirty="0" smtClean="0">
                <a:latin typeface="黑体" pitchFamily="49" charset="-122"/>
                <a:ea typeface="黑体" pitchFamily="49" charset="-122"/>
              </a:rPr>
              <a:t>能实施监控集成中存在的错误，提供详细的日志文件和提醒功能，还能用图表的形式形象地展示项目构建的趋势和稳定性。</a:t>
            </a:r>
            <a:endParaRPr lang="zh-CN" altLang="en-US" dirty="0">
              <a:latin typeface="黑体" pitchFamily="49" charset="-122"/>
              <a:ea typeface="黑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25" y="3229994"/>
            <a:ext cx="7783016" cy="3541109"/>
          </a:xfrm>
          <a:prstGeom prst="rect">
            <a:avLst/>
          </a:prstGeom>
        </p:spPr>
      </p:pic>
    </p:spTree>
    <p:extLst>
      <p:ext uri="{BB962C8B-B14F-4D97-AF65-F5344CB8AC3E}">
        <p14:creationId xmlns:p14="http://schemas.microsoft.com/office/powerpoint/2010/main" val="36971507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85800" y="856404"/>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1</a:t>
            </a:r>
            <a:r>
              <a:rPr lang="zh-CN" altLang="en-US" sz="2800" dirty="0" smtClean="0">
                <a:ea typeface="黑体" pitchFamily="2" charset="-122"/>
              </a:rPr>
              <a:t>、</a:t>
            </a:r>
            <a:r>
              <a:rPr lang="en-US" altLang="zh-CN" sz="2800" dirty="0" smtClean="0">
                <a:ea typeface="黑体" pitchFamily="2" charset="-122"/>
              </a:rPr>
              <a:t>Jenkins</a:t>
            </a:r>
            <a:r>
              <a:rPr lang="zh-CN" altLang="en-US" sz="2800" dirty="0" smtClean="0">
                <a:ea typeface="黑体" pitchFamily="2" charset="-122"/>
              </a:rPr>
              <a:t>特点：</a:t>
            </a:r>
            <a:endParaRPr lang="zh-CN" altLang="en-US" sz="2800" dirty="0">
              <a:ea typeface="黑体" pitchFamily="2" charset="-122"/>
            </a:endParaRPr>
          </a:p>
        </p:txBody>
      </p:sp>
      <p:sp>
        <p:nvSpPr>
          <p:cNvPr id="4100" name="矩形 25"/>
          <p:cNvSpPr>
            <a:spLocks noChangeArrowheads="1"/>
          </p:cNvSpPr>
          <p:nvPr/>
        </p:nvSpPr>
        <p:spPr bwMode="auto">
          <a:xfrm>
            <a:off x="704641" y="1375517"/>
            <a:ext cx="7783016"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latin typeface="黑体" pitchFamily="49" charset="-122"/>
                <a:ea typeface="黑体" pitchFamily="49" charset="-122"/>
              </a:rPr>
              <a:t>易安装</a:t>
            </a:r>
            <a:r>
              <a:rPr lang="zh-CN" altLang="en-US" dirty="0" smtClean="0">
                <a:latin typeface="黑体" pitchFamily="49" charset="-122"/>
                <a:ea typeface="黑体" pitchFamily="49" charset="-122"/>
              </a:rPr>
              <a:t>：仅仅一个 </a:t>
            </a:r>
            <a:r>
              <a:rPr lang="en-US" altLang="zh-CN" dirty="0" smtClean="0">
                <a:latin typeface="黑体" pitchFamily="49" charset="-122"/>
                <a:ea typeface="黑体" pitchFamily="49" charset="-122"/>
              </a:rPr>
              <a:t>java -jar </a:t>
            </a:r>
            <a:r>
              <a:rPr lang="en-US" altLang="zh-CN" dirty="0" err="1" smtClean="0">
                <a:latin typeface="黑体" pitchFamily="49" charset="-122"/>
                <a:ea typeface="黑体" pitchFamily="49" charset="-122"/>
              </a:rPr>
              <a:t>jenkins.war</a:t>
            </a:r>
            <a:r>
              <a:rPr lang="zh-CN" altLang="en-US" dirty="0" smtClean="0">
                <a:latin typeface="黑体" pitchFamily="49" charset="-122"/>
                <a:ea typeface="黑体" pitchFamily="49" charset="-122"/>
              </a:rPr>
              <a:t>，从官网下载该文件后，直接运行，无需额外的安装，更无需安装数据库</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b="1" dirty="0" smtClean="0">
                <a:latin typeface="黑体" pitchFamily="49" charset="-122"/>
                <a:ea typeface="黑体" pitchFamily="49" charset="-122"/>
              </a:rPr>
              <a:t>易配置</a:t>
            </a:r>
            <a:r>
              <a:rPr lang="zh-CN" altLang="en-US" dirty="0" smtClean="0">
                <a:latin typeface="黑体" pitchFamily="49" charset="-122"/>
                <a:ea typeface="黑体" pitchFamily="49" charset="-122"/>
              </a:rPr>
              <a:t>：提供友好的</a:t>
            </a:r>
            <a:r>
              <a:rPr lang="en-US" altLang="zh-CN" dirty="0" smtClean="0">
                <a:latin typeface="黑体" pitchFamily="49" charset="-122"/>
                <a:ea typeface="黑体" pitchFamily="49" charset="-122"/>
              </a:rPr>
              <a:t>GUI</a:t>
            </a:r>
            <a:r>
              <a:rPr lang="zh-CN" altLang="en-US" dirty="0" smtClean="0">
                <a:latin typeface="黑体" pitchFamily="49" charset="-122"/>
                <a:ea typeface="黑体" pitchFamily="49" charset="-122"/>
              </a:rPr>
              <a:t>配置界面</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b="1" dirty="0" smtClean="0">
                <a:latin typeface="黑体" pitchFamily="49" charset="-122"/>
                <a:ea typeface="黑体" pitchFamily="49" charset="-122"/>
              </a:rPr>
              <a:t>变更支持</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Jenkins</a:t>
            </a:r>
            <a:r>
              <a:rPr lang="zh-CN" altLang="en-US" dirty="0" smtClean="0">
                <a:latin typeface="黑体" pitchFamily="49" charset="-122"/>
                <a:ea typeface="黑体" pitchFamily="49" charset="-122"/>
              </a:rPr>
              <a:t>能从代码仓库（</a:t>
            </a:r>
            <a:r>
              <a:rPr lang="en-US" altLang="zh-CN" dirty="0" smtClean="0">
                <a:latin typeface="黑体" pitchFamily="49" charset="-122"/>
                <a:ea typeface="黑体" pitchFamily="49" charset="-122"/>
              </a:rPr>
              <a:t>Subversion/CVS</a:t>
            </a:r>
            <a:r>
              <a:rPr lang="zh-CN" altLang="en-US" dirty="0" smtClean="0">
                <a:latin typeface="黑体" pitchFamily="49" charset="-122"/>
                <a:ea typeface="黑体" pitchFamily="49" charset="-122"/>
              </a:rPr>
              <a:t>）中获取并产生代码更新列表并输出到编译输出信息中</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b="1" dirty="0" smtClean="0">
                <a:latin typeface="黑体" pitchFamily="49" charset="-122"/>
                <a:ea typeface="黑体" pitchFamily="49" charset="-122"/>
              </a:rPr>
              <a:t>支持永久链接</a:t>
            </a:r>
            <a:r>
              <a:rPr lang="zh-CN" altLang="en-US" dirty="0" smtClean="0">
                <a:latin typeface="黑体" pitchFamily="49" charset="-122"/>
                <a:ea typeface="黑体" pitchFamily="49" charset="-122"/>
              </a:rPr>
              <a:t>：用户是通过</a:t>
            </a:r>
            <a:r>
              <a:rPr lang="en-US" altLang="zh-CN" dirty="0" smtClean="0">
                <a:latin typeface="黑体" pitchFamily="49" charset="-122"/>
                <a:ea typeface="黑体" pitchFamily="49" charset="-122"/>
              </a:rPr>
              <a:t>web</a:t>
            </a:r>
            <a:r>
              <a:rPr lang="zh-CN" altLang="en-US" dirty="0" smtClean="0">
                <a:latin typeface="黑体" pitchFamily="49" charset="-122"/>
                <a:ea typeface="黑体" pitchFamily="49" charset="-122"/>
              </a:rPr>
              <a:t>来访问</a:t>
            </a:r>
            <a:r>
              <a:rPr lang="en-US" altLang="zh-CN" dirty="0" smtClean="0">
                <a:latin typeface="黑体" pitchFamily="49" charset="-122"/>
                <a:ea typeface="黑体" pitchFamily="49" charset="-122"/>
              </a:rPr>
              <a:t>Jenkins</a:t>
            </a:r>
            <a:r>
              <a:rPr lang="zh-CN" altLang="en-US" dirty="0" smtClean="0">
                <a:latin typeface="黑体" pitchFamily="49" charset="-122"/>
                <a:ea typeface="黑体" pitchFamily="49" charset="-122"/>
              </a:rPr>
              <a:t>的，而这些</a:t>
            </a:r>
            <a:r>
              <a:rPr lang="en-US" altLang="zh-CN" dirty="0" smtClean="0">
                <a:latin typeface="黑体" pitchFamily="49" charset="-122"/>
                <a:ea typeface="黑体" pitchFamily="49" charset="-122"/>
              </a:rPr>
              <a:t>web</a:t>
            </a:r>
            <a:r>
              <a:rPr lang="zh-CN" altLang="en-US" dirty="0" smtClean="0">
                <a:latin typeface="黑体" pitchFamily="49" charset="-122"/>
                <a:ea typeface="黑体" pitchFamily="49" charset="-122"/>
              </a:rPr>
              <a:t>页面的链接地址都是永久链接地址，因此，你可以在各种文档中直接使用该链接</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b="1" dirty="0" smtClean="0">
                <a:latin typeface="黑体" pitchFamily="49" charset="-122"/>
                <a:ea typeface="黑体" pitchFamily="49" charset="-122"/>
              </a:rPr>
              <a:t>集成</a:t>
            </a:r>
            <a:r>
              <a:rPr lang="en-US" altLang="zh-CN" b="1" dirty="0" smtClean="0">
                <a:latin typeface="黑体" pitchFamily="49" charset="-122"/>
                <a:ea typeface="黑体" pitchFamily="49" charset="-122"/>
              </a:rPr>
              <a:t>E-Mail/RSS/IM</a:t>
            </a:r>
            <a:r>
              <a:rPr lang="zh-CN" altLang="en-US" dirty="0" smtClean="0">
                <a:latin typeface="黑体" pitchFamily="49" charset="-122"/>
                <a:ea typeface="黑体" pitchFamily="49" charset="-122"/>
              </a:rPr>
              <a:t>：当完成一次集成时，可通过这些工具实时告诉你集成结果（据我所知，构建一次集成需要花费一定时间，有了这个功能，你就可以在等待结果过程中，干别的事情）</a:t>
            </a:r>
            <a:endParaRPr lang="en-US" altLang="zh-CN" dirty="0" smtClean="0">
              <a:latin typeface="黑体" pitchFamily="49" charset="-122"/>
              <a:ea typeface="黑体" pitchFamily="49" charset="-122"/>
            </a:endParaRPr>
          </a:p>
          <a:p>
            <a:endParaRPr lang="en-US" altLang="zh-CN" b="1" dirty="0" smtClean="0">
              <a:latin typeface="黑体" pitchFamily="49" charset="-122"/>
              <a:ea typeface="黑体" pitchFamily="49" charset="-122"/>
            </a:endParaRPr>
          </a:p>
          <a:p>
            <a:r>
              <a:rPr lang="zh-CN" altLang="en-US" b="1" dirty="0" smtClean="0">
                <a:latin typeface="黑体" pitchFamily="49" charset="-122"/>
                <a:ea typeface="黑体" pitchFamily="49" charset="-122"/>
              </a:rPr>
              <a:t>支持分布式构建</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Jenkins</a:t>
            </a:r>
            <a:r>
              <a:rPr lang="zh-CN" altLang="en-US" dirty="0" smtClean="0">
                <a:latin typeface="黑体" pitchFamily="49" charset="-122"/>
                <a:ea typeface="黑体" pitchFamily="49" charset="-122"/>
              </a:rPr>
              <a:t>可以把集成构建等工作分发到多台计算机中完成</a:t>
            </a:r>
            <a:endParaRPr lang="en-US" altLang="zh-CN" dirty="0" smtClean="0">
              <a:latin typeface="黑体" pitchFamily="49" charset="-122"/>
              <a:ea typeface="黑体" pitchFamily="49" charset="-122"/>
            </a:endParaRPr>
          </a:p>
          <a:p>
            <a:endParaRPr lang="zh-CN" altLang="en-US" dirty="0" smtClean="0">
              <a:latin typeface="黑体" pitchFamily="49" charset="-122"/>
              <a:ea typeface="黑体" pitchFamily="49" charset="-122"/>
            </a:endParaRPr>
          </a:p>
          <a:p>
            <a:r>
              <a:rPr lang="zh-CN" altLang="en-US" b="1" dirty="0" smtClean="0">
                <a:latin typeface="黑体" pitchFamily="49" charset="-122"/>
                <a:ea typeface="黑体" pitchFamily="49" charset="-122"/>
              </a:rPr>
              <a:t>支持第三方插件</a:t>
            </a:r>
            <a:r>
              <a:rPr lang="zh-CN" altLang="en-US" dirty="0" smtClean="0">
                <a:latin typeface="黑体" pitchFamily="49" charset="-122"/>
                <a:ea typeface="黑体" pitchFamily="49" charset="-122"/>
              </a:rPr>
              <a:t>：使得 </a:t>
            </a:r>
            <a:r>
              <a:rPr lang="en-US" altLang="zh-CN" dirty="0" smtClean="0">
                <a:latin typeface="黑体" pitchFamily="49" charset="-122"/>
                <a:ea typeface="黑体" pitchFamily="49" charset="-122"/>
              </a:rPr>
              <a:t>Jenkins </a:t>
            </a:r>
            <a:r>
              <a:rPr lang="zh-CN" altLang="en-US" dirty="0" smtClean="0">
                <a:latin typeface="黑体" pitchFamily="49" charset="-122"/>
                <a:ea typeface="黑体" pitchFamily="49" charset="-122"/>
              </a:rPr>
              <a:t>变得越来越强大</a:t>
            </a:r>
          </a:p>
          <a:p>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val="1847114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099" name="矩形 25"/>
          <p:cNvSpPr>
            <a:spLocks noChangeArrowheads="1"/>
          </p:cNvSpPr>
          <p:nvPr/>
        </p:nvSpPr>
        <p:spPr bwMode="auto">
          <a:xfrm>
            <a:off x="685800" y="856404"/>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smtClean="0">
                <a:ea typeface="黑体" pitchFamily="2" charset="-122"/>
              </a:rPr>
              <a:t>1</a:t>
            </a:r>
            <a:r>
              <a:rPr lang="zh-CN" altLang="en-US" sz="2800" dirty="0" smtClean="0">
                <a:ea typeface="黑体" pitchFamily="2" charset="-122"/>
              </a:rPr>
              <a:t>、</a:t>
            </a:r>
            <a:r>
              <a:rPr lang="en-US" altLang="zh-CN" sz="2800" dirty="0" smtClean="0">
                <a:ea typeface="黑体" pitchFamily="2" charset="-122"/>
              </a:rPr>
              <a:t>Jenkins</a:t>
            </a:r>
            <a:r>
              <a:rPr lang="zh-CN" altLang="en-US" sz="2800" dirty="0" smtClean="0">
                <a:ea typeface="黑体" pitchFamily="2" charset="-122"/>
              </a:rPr>
              <a:t>插件：</a:t>
            </a:r>
            <a:endParaRPr lang="zh-CN" altLang="en-US" sz="2800" dirty="0">
              <a:ea typeface="黑体" pitchFamily="2" charset="-122"/>
            </a:endParaRPr>
          </a:p>
        </p:txBody>
      </p:sp>
      <p:sp>
        <p:nvSpPr>
          <p:cNvPr id="4100" name="矩形 25"/>
          <p:cNvSpPr>
            <a:spLocks noChangeArrowheads="1"/>
          </p:cNvSpPr>
          <p:nvPr/>
        </p:nvSpPr>
        <p:spPr bwMode="auto">
          <a:xfrm>
            <a:off x="704641" y="1375517"/>
            <a:ext cx="778301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t>在前面我们看见</a:t>
            </a:r>
            <a:r>
              <a:rPr lang="en-US" altLang="zh-CN" dirty="0" err="1" smtClean="0"/>
              <a:t>jenkins</a:t>
            </a:r>
            <a:r>
              <a:rPr lang="zh-CN" altLang="en-US" dirty="0" smtClean="0"/>
              <a:t>可以支持</a:t>
            </a:r>
            <a:r>
              <a:rPr lang="en-US" altLang="zh-CN" dirty="0" err="1" smtClean="0"/>
              <a:t>git</a:t>
            </a:r>
            <a:r>
              <a:rPr lang="en-US" altLang="zh-CN" dirty="0" smtClean="0"/>
              <a:t>, </a:t>
            </a:r>
            <a:r>
              <a:rPr lang="en-US" altLang="zh-CN" dirty="0" err="1" smtClean="0"/>
              <a:t>svn</a:t>
            </a:r>
            <a:r>
              <a:rPr lang="en-US" altLang="zh-CN" dirty="0" smtClean="0"/>
              <a:t>, maven</a:t>
            </a:r>
            <a:r>
              <a:rPr lang="zh-CN" altLang="en-US" dirty="0" smtClean="0"/>
              <a:t>等很多功能，这些都是</a:t>
            </a:r>
            <a:r>
              <a:rPr lang="en-US" altLang="zh-CN" dirty="0" smtClean="0"/>
              <a:t>Jenkins</a:t>
            </a:r>
            <a:r>
              <a:rPr lang="zh-CN" altLang="en-US" dirty="0" smtClean="0"/>
              <a:t>的插件，</a:t>
            </a:r>
            <a:r>
              <a:rPr lang="en-US" altLang="zh-CN" dirty="0" err="1" smtClean="0"/>
              <a:t>jenkins</a:t>
            </a:r>
            <a:r>
              <a:rPr lang="zh-CN" altLang="en-US" dirty="0" smtClean="0"/>
              <a:t>本身不提供很多功能，我们可以通过使用插件来满足我们的使用，接下来就介绍一下插件的原理以及我们怎么通过写一个自己的插件来满足我们的需求。</a:t>
            </a:r>
            <a:endParaRPr lang="en-US" altLang="zh-CN" dirty="0" smtClean="0"/>
          </a:p>
          <a:p>
            <a:endParaRPr lang="en-US" altLang="zh-CN" dirty="0"/>
          </a:p>
          <a:p>
            <a:r>
              <a:rPr lang="zh-CN" altLang="en-US" dirty="0" smtClean="0"/>
              <a:t>下面是一些常用的扩展点：</a:t>
            </a:r>
            <a:endParaRPr lang="en-US" altLang="zh-CN" dirty="0"/>
          </a:p>
          <a:p>
            <a:r>
              <a:rPr lang="en-US" altLang="zh-CN" b="1" dirty="0" err="1" smtClean="0"/>
              <a:t>Scm</a:t>
            </a:r>
            <a:r>
              <a:rPr lang="en-US" altLang="zh-CN" dirty="0" smtClean="0"/>
              <a:t> </a:t>
            </a:r>
            <a:r>
              <a:rPr lang="zh-CN" altLang="en-US" dirty="0" smtClean="0"/>
              <a:t>：代表源码管理的一个步骤，如下面的</a:t>
            </a:r>
            <a:r>
              <a:rPr lang="en-US" altLang="zh-CN" dirty="0" err="1" smtClean="0"/>
              <a:t>Git</a:t>
            </a:r>
            <a:r>
              <a:rPr lang="zh-CN" altLang="en-US" dirty="0" smtClean="0"/>
              <a:t>，</a:t>
            </a:r>
            <a:r>
              <a:rPr lang="en-US" altLang="zh-CN" dirty="0" smtClean="0"/>
              <a:t>Subversion</a:t>
            </a:r>
            <a:r>
              <a:rPr lang="zh-CN" altLang="en-US" dirty="0" smtClean="0"/>
              <a:t>就是扩展的</a:t>
            </a:r>
            <a:r>
              <a:rPr lang="en-US" altLang="zh-CN" dirty="0" err="1" smtClean="0"/>
              <a:t>Scm</a:t>
            </a:r>
            <a:endParaRPr lang="en-US" altLang="zh-CN" dirty="0" smtClean="0"/>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33" y="4149080"/>
            <a:ext cx="7457143" cy="1695238"/>
          </a:xfrm>
          <a:prstGeom prst="rect">
            <a:avLst/>
          </a:prstGeom>
        </p:spPr>
      </p:pic>
    </p:spTree>
    <p:extLst>
      <p:ext uri="{BB962C8B-B14F-4D97-AF65-F5344CB8AC3E}">
        <p14:creationId xmlns:p14="http://schemas.microsoft.com/office/powerpoint/2010/main" val="679466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100" name="矩形 25"/>
          <p:cNvSpPr>
            <a:spLocks noChangeArrowheads="1"/>
          </p:cNvSpPr>
          <p:nvPr/>
        </p:nvSpPr>
        <p:spPr bwMode="auto">
          <a:xfrm>
            <a:off x="680491" y="1124744"/>
            <a:ext cx="77830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t>Builder</a:t>
            </a:r>
            <a:r>
              <a:rPr lang="en-US" altLang="zh-CN" dirty="0" smtClean="0"/>
              <a:t> </a:t>
            </a:r>
            <a:r>
              <a:rPr lang="zh-CN" altLang="en-US" dirty="0" smtClean="0"/>
              <a:t>： 代表构建的一个步骤，如下图中在构建过程中，我们可以增加一个构建步骤，而每一个选项都是对应一个</a:t>
            </a:r>
            <a:r>
              <a:rPr lang="en-US" altLang="zh-CN" dirty="0" smtClean="0"/>
              <a:t>Builder</a:t>
            </a:r>
            <a:r>
              <a:rPr lang="zh-CN" altLang="en-US" dirty="0" smtClean="0"/>
              <a:t>，在每一个</a:t>
            </a:r>
            <a:r>
              <a:rPr lang="en-US" altLang="zh-CN" dirty="0" smtClean="0"/>
              <a:t>Builder</a:t>
            </a:r>
            <a:r>
              <a:rPr lang="zh-CN" altLang="en-US" dirty="0" smtClean="0"/>
              <a:t>中都有自己不同的功能。如</a:t>
            </a:r>
            <a:r>
              <a:rPr lang="en-US" altLang="zh-CN" dirty="0" smtClean="0"/>
              <a:t>Execute shell</a:t>
            </a:r>
            <a:r>
              <a:rPr lang="zh-CN" altLang="en-US" dirty="0" smtClean="0"/>
              <a:t>，这就是一个</a:t>
            </a:r>
            <a:r>
              <a:rPr lang="en-US" altLang="zh-CN" dirty="0" err="1" smtClean="0"/>
              <a:t>ShellBuilder</a:t>
            </a:r>
            <a:r>
              <a:rPr lang="zh-CN" altLang="en-US" dirty="0" smtClean="0"/>
              <a:t>，意味着在构建过程中会执行一个</a:t>
            </a:r>
            <a:r>
              <a:rPr lang="en-US" altLang="zh-CN" dirty="0" smtClean="0"/>
              <a:t>shell</a:t>
            </a:r>
            <a:r>
              <a:rPr lang="zh-CN" altLang="en-US" dirty="0" smtClean="0"/>
              <a:t>命令</a:t>
            </a:r>
            <a:endParaRPr lang="en-US" altLang="zh-CN" dirty="0" smtClean="0"/>
          </a:p>
          <a:p>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42" y="2852845"/>
            <a:ext cx="7525915" cy="2685714"/>
          </a:xfrm>
          <a:prstGeom prst="rect">
            <a:avLst/>
          </a:prstGeom>
        </p:spPr>
      </p:pic>
    </p:spTree>
    <p:extLst>
      <p:ext uri="{BB962C8B-B14F-4D97-AF65-F5344CB8AC3E}">
        <p14:creationId xmlns:p14="http://schemas.microsoft.com/office/powerpoint/2010/main" val="1485722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100" name="矩形 25"/>
          <p:cNvSpPr>
            <a:spLocks noChangeArrowheads="1"/>
          </p:cNvSpPr>
          <p:nvPr/>
        </p:nvSpPr>
        <p:spPr bwMode="auto">
          <a:xfrm>
            <a:off x="704641" y="1052736"/>
            <a:ext cx="778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t>Trigger</a:t>
            </a:r>
            <a:r>
              <a:rPr lang="zh-CN" altLang="en-US" dirty="0" smtClean="0"/>
              <a:t>：代表一个构建的触发，当满足一个什么样的条件时触发这个项目开始构建。比较常用的触发就是当代码变更时触发，如果我们需要实现一些比较复杂的触发逻辑，就需要扩展</a:t>
            </a:r>
            <a:r>
              <a:rPr lang="en-US" altLang="zh-CN" dirty="0" smtClean="0"/>
              <a:t>Trigger</a:t>
            </a:r>
            <a:r>
              <a:rPr lang="zh-CN" altLang="en-US" dirty="0" smtClean="0"/>
              <a:t>这个扩展点</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40" y="2409952"/>
            <a:ext cx="7783017" cy="2459208"/>
          </a:xfrm>
          <a:prstGeom prst="rect">
            <a:avLst/>
          </a:prstGeom>
        </p:spPr>
      </p:pic>
    </p:spTree>
    <p:extLst>
      <p:ext uri="{BB962C8B-B14F-4D97-AF65-F5344CB8AC3E}">
        <p14:creationId xmlns:p14="http://schemas.microsoft.com/office/powerpoint/2010/main" val="22830622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二、分析</a:t>
            </a:r>
            <a:r>
              <a:rPr kumimoji="1" lang="en-US" altLang="zh-CN" sz="4000" dirty="0" smtClean="0">
                <a:solidFill>
                  <a:srgbClr val="FFFFFF"/>
                </a:solidFill>
                <a:effectLst>
                  <a:outerShdw blurRad="38100" dist="38100" dir="2700000" algn="tl">
                    <a:srgbClr val="000000"/>
                  </a:outerShdw>
                </a:effectLst>
                <a:latin typeface="黑体" pitchFamily="2" charset="-122"/>
                <a:ea typeface="黑体" pitchFamily="2" charset="-122"/>
              </a:rPr>
              <a:t>Jenkins</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工具</a:t>
            </a:r>
            <a:endParaRPr kumimoji="1" lang="zh-CN" altLang="en-US" sz="4000" b="1" dirty="0">
              <a:effectLst>
                <a:outerShdw blurRad="38100" dist="38100" dir="2700000" algn="tl">
                  <a:srgbClr val="FFFFFF"/>
                </a:outerShdw>
              </a:effectLst>
              <a:ea typeface="宋体" pitchFamily="2" charset="-122"/>
            </a:endParaRPr>
          </a:p>
        </p:txBody>
      </p:sp>
      <p:sp>
        <p:nvSpPr>
          <p:cNvPr id="4100" name="矩形 25"/>
          <p:cNvSpPr>
            <a:spLocks noChangeArrowheads="1"/>
          </p:cNvSpPr>
          <p:nvPr/>
        </p:nvSpPr>
        <p:spPr bwMode="auto">
          <a:xfrm>
            <a:off x="704641" y="1052736"/>
            <a:ext cx="77830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latin typeface="黑体" pitchFamily="49" charset="-122"/>
                <a:ea typeface="黑体" pitchFamily="49" charset="-122"/>
              </a:rPr>
              <a:t>Publisher</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Publisher</a:t>
            </a:r>
            <a:r>
              <a:rPr lang="zh-CN" altLang="en-US" dirty="0" smtClean="0">
                <a:latin typeface="黑体" pitchFamily="49" charset="-122"/>
                <a:ea typeface="黑体" pitchFamily="49" charset="-122"/>
              </a:rPr>
              <a:t>代表一个项目构建完成后需要执行的步骤，如选项中的</a:t>
            </a:r>
            <a:r>
              <a:rPr lang="en-US" altLang="zh-CN" dirty="0" smtClean="0">
                <a:latin typeface="黑体" pitchFamily="49" charset="-122"/>
                <a:ea typeface="黑体" pitchFamily="49" charset="-122"/>
              </a:rPr>
              <a:t>E-Mail </a:t>
            </a:r>
            <a:r>
              <a:rPr lang="en-US" altLang="zh-CN" dirty="0" err="1" smtClean="0">
                <a:latin typeface="黑体" pitchFamily="49" charset="-122"/>
                <a:ea typeface="黑体" pitchFamily="49" charset="-122"/>
              </a:rPr>
              <a:t>Notifaction</a:t>
            </a:r>
            <a:r>
              <a:rPr lang="zh-CN" altLang="en-US" dirty="0" smtClean="0">
                <a:latin typeface="黑体" pitchFamily="49" charset="-122"/>
                <a:ea typeface="黑体" pitchFamily="49" charset="-122"/>
              </a:rPr>
              <a:t>就是一个</a:t>
            </a:r>
            <a:r>
              <a:rPr lang="en-US" altLang="zh-CN" dirty="0" smtClean="0">
                <a:latin typeface="黑体" pitchFamily="49" charset="-122"/>
                <a:ea typeface="黑体" pitchFamily="49" charset="-122"/>
              </a:rPr>
              <a:t>Publisher</a:t>
            </a:r>
            <a:r>
              <a:rPr lang="zh-CN" altLang="en-US" dirty="0" smtClean="0">
                <a:latin typeface="黑体" pitchFamily="49" charset="-122"/>
                <a:ea typeface="黑体" pitchFamily="49" charset="-122"/>
              </a:rPr>
              <a:t>插件，选择这个选项后，当项目构建完成，就会使用</a:t>
            </a:r>
            <a:r>
              <a:rPr lang="en-US" altLang="zh-CN" dirty="0" smtClean="0">
                <a:latin typeface="黑体" pitchFamily="49" charset="-122"/>
                <a:ea typeface="黑体" pitchFamily="49" charset="-122"/>
              </a:rPr>
              <a:t>email</a:t>
            </a:r>
            <a:r>
              <a:rPr lang="zh-CN" altLang="en-US" dirty="0" smtClean="0">
                <a:latin typeface="黑体" pitchFamily="49" charset="-122"/>
                <a:ea typeface="黑体" pitchFamily="49" charset="-122"/>
              </a:rPr>
              <a:t>来通知用户，假如想要在项目构建完成后将构建目标产物发送到服务器上，则可以扩展此扩展点。</a:t>
            </a:r>
            <a:endParaRPr lang="zh-CN" altLang="en-US" dirty="0">
              <a:latin typeface="黑体" pitchFamily="49" charset="-122"/>
              <a:ea typeface="黑体"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36912"/>
            <a:ext cx="8439471" cy="3528392"/>
          </a:xfrm>
          <a:prstGeom prst="rect">
            <a:avLst/>
          </a:prstGeom>
        </p:spPr>
      </p:pic>
    </p:spTree>
    <p:extLst>
      <p:ext uri="{BB962C8B-B14F-4D97-AF65-F5344CB8AC3E}">
        <p14:creationId xmlns:p14="http://schemas.microsoft.com/office/powerpoint/2010/main" val="3173923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a:spLocks noChangeArrowheads="1"/>
          </p:cNvSpPr>
          <p:nvPr/>
        </p:nvSpPr>
        <p:spPr bwMode="auto">
          <a:xfrm>
            <a:off x="672726" y="90872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dirty="0" smtClean="0">
                <a:ea typeface="黑体" pitchFamily="2" charset="-122"/>
              </a:rPr>
              <a:t>持续集成价值：</a:t>
            </a:r>
            <a:endParaRPr lang="zh-CN" altLang="en-US" sz="2800" dirty="0">
              <a:ea typeface="黑体" pitchFamily="2" charset="-122"/>
            </a:endParaRPr>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
        <p:nvSpPr>
          <p:cNvPr id="5" name="TextBox 4"/>
          <p:cNvSpPr txBox="1"/>
          <p:nvPr/>
        </p:nvSpPr>
        <p:spPr>
          <a:xfrm>
            <a:off x="827584" y="1602206"/>
            <a:ext cx="7378229" cy="2349874"/>
          </a:xfrm>
          <a:prstGeom prst="rect">
            <a:avLst/>
          </a:prstGeom>
          <a:noFill/>
        </p:spPr>
        <p:txBody>
          <a:bodyPr wrap="square" rtlCol="0">
            <a:spAutoFit/>
          </a:bodyPr>
          <a:lstStyle/>
          <a:p>
            <a:pPr marL="285750" indent="-285750">
              <a:lnSpc>
                <a:spcPct val="115000"/>
              </a:lnSpc>
              <a:spcBef>
                <a:spcPct val="30000"/>
              </a:spcBef>
              <a:spcAft>
                <a:spcPct val="30000"/>
              </a:spcAft>
              <a:buFont typeface="Wingdings" pitchFamily="2" charset="2"/>
              <a:buChar char="Ø"/>
            </a:pPr>
            <a:r>
              <a:rPr lang="zh-CN" altLang="en-US" dirty="0" smtClean="0">
                <a:latin typeface="黑体" pitchFamily="49" charset="-122"/>
                <a:ea typeface="黑体" pitchFamily="49" charset="-122"/>
              </a:rPr>
              <a:t>自动化</a:t>
            </a:r>
            <a:r>
              <a:rPr lang="zh-CN" altLang="en-US" dirty="0">
                <a:latin typeface="黑体" pitchFamily="49" charset="-122"/>
                <a:ea typeface="黑体" pitchFamily="49" charset="-122"/>
              </a:rPr>
              <a:t>（</a:t>
            </a:r>
            <a:r>
              <a:rPr lang="zh-CN" altLang="en-US" dirty="0" smtClean="0">
                <a:latin typeface="黑体" pitchFamily="49" charset="-122"/>
                <a:ea typeface="黑体" pitchFamily="49" charset="-122"/>
              </a:rPr>
              <a:t>高效）</a:t>
            </a:r>
            <a:endParaRPr lang="en-US" altLang="zh-CN" dirty="0" smtClean="0">
              <a:latin typeface="黑体" pitchFamily="49" charset="-122"/>
              <a:ea typeface="黑体" pitchFamily="49" charset="-122"/>
            </a:endParaRPr>
          </a:p>
          <a:p>
            <a:pPr marL="285750" indent="-285750">
              <a:lnSpc>
                <a:spcPct val="115000"/>
              </a:lnSpc>
              <a:spcBef>
                <a:spcPct val="30000"/>
              </a:spcBef>
              <a:spcAft>
                <a:spcPct val="30000"/>
              </a:spcAft>
              <a:buFont typeface="Wingdings" pitchFamily="2" charset="2"/>
              <a:buChar char="Ø"/>
            </a:pPr>
            <a:r>
              <a:rPr lang="zh-CN" altLang="en-US" dirty="0" smtClean="0">
                <a:latin typeface="黑体" pitchFamily="49" charset="-122"/>
                <a:ea typeface="黑体" pitchFamily="49" charset="-122"/>
              </a:rPr>
              <a:t>节约人力（低成本）</a:t>
            </a:r>
            <a:endParaRPr lang="en-US" altLang="zh-CN" dirty="0" smtClean="0">
              <a:latin typeface="黑体" pitchFamily="49" charset="-122"/>
              <a:ea typeface="黑体" pitchFamily="49" charset="-122"/>
            </a:endParaRPr>
          </a:p>
          <a:p>
            <a:pPr marL="285750" indent="-285750">
              <a:lnSpc>
                <a:spcPct val="115000"/>
              </a:lnSpc>
              <a:spcBef>
                <a:spcPct val="30000"/>
              </a:spcBef>
              <a:spcAft>
                <a:spcPct val="30000"/>
              </a:spcAft>
              <a:buFont typeface="Wingdings" pitchFamily="2" charset="2"/>
              <a:buChar char="Ø"/>
            </a:pPr>
            <a:r>
              <a:rPr lang="zh-CN" altLang="en-US" dirty="0" smtClean="0">
                <a:latin typeface="黑体" pitchFamily="49" charset="-122"/>
                <a:ea typeface="黑体" pitchFamily="49" charset="-122"/>
              </a:rPr>
              <a:t>降低出错风险（更加可靠）</a:t>
            </a:r>
            <a:endParaRPr lang="en-US" altLang="zh-CN" dirty="0" smtClean="0">
              <a:latin typeface="黑体" pitchFamily="49" charset="-122"/>
              <a:ea typeface="黑体" pitchFamily="49" charset="-122"/>
            </a:endParaRPr>
          </a:p>
          <a:p>
            <a:pPr marL="285750" indent="-285750">
              <a:lnSpc>
                <a:spcPct val="115000"/>
              </a:lnSpc>
              <a:spcBef>
                <a:spcPct val="30000"/>
              </a:spcBef>
              <a:spcAft>
                <a:spcPct val="30000"/>
              </a:spcAft>
              <a:buFont typeface="Wingdings" pitchFamily="2" charset="2"/>
              <a:buChar char="Ø"/>
            </a:pPr>
            <a:r>
              <a:rPr lang="zh-CN" altLang="en-US" dirty="0" smtClean="0">
                <a:latin typeface="黑体" pitchFamily="49" charset="-122"/>
                <a:ea typeface="黑体" pitchFamily="49" charset="-122"/>
              </a:rPr>
              <a:t>尽早发现错误</a:t>
            </a:r>
            <a:endParaRPr lang="en-US" altLang="zh-CN" dirty="0" smtClean="0">
              <a:latin typeface="黑体" pitchFamily="49" charset="-122"/>
              <a:ea typeface="黑体" pitchFamily="49" charset="-122"/>
            </a:endParaRPr>
          </a:p>
          <a:p>
            <a:pPr marL="285750" indent="-285750">
              <a:lnSpc>
                <a:spcPct val="115000"/>
              </a:lnSpc>
              <a:spcBef>
                <a:spcPct val="30000"/>
              </a:spcBef>
              <a:spcAft>
                <a:spcPct val="30000"/>
              </a:spcAft>
              <a:buFont typeface="Wingdings" pitchFamily="2" charset="2"/>
              <a:buChar char="Ø"/>
            </a:pPr>
            <a:r>
              <a:rPr lang="zh-CN" altLang="en-US" dirty="0">
                <a:latin typeface="黑体" pitchFamily="49" charset="-122"/>
                <a:ea typeface="黑体" pitchFamily="49" charset="-122"/>
              </a:rPr>
              <a:t>建立团队对产品开发</a:t>
            </a:r>
            <a:r>
              <a:rPr lang="zh-CN" altLang="en-US" dirty="0" smtClean="0">
                <a:latin typeface="黑体" pitchFamily="49" charset="-122"/>
                <a:ea typeface="黑体" pitchFamily="49" charset="-122"/>
              </a:rPr>
              <a:t>的信心</a:t>
            </a:r>
            <a:r>
              <a:rPr lang="en-US" altLang="zh-CN" dirty="0">
                <a:latin typeface="黑体" pitchFamily="49" charset="-122"/>
                <a:ea typeface="黑体" pitchFamily="49" charset="-122"/>
              </a:rPr>
              <a:t>	</a:t>
            </a:r>
            <a:endParaRPr lang="en-US" altLang="zh-CN" dirty="0" smtClean="0">
              <a:latin typeface="黑体" pitchFamily="49" charset="-122"/>
              <a:ea typeface="黑体" pitchFamily="49" charset="-122"/>
            </a:endParaRPr>
          </a:p>
        </p:txBody>
      </p:sp>
    </p:spTree>
    <p:extLst>
      <p:ext uri="{BB962C8B-B14F-4D97-AF65-F5344CB8AC3E}">
        <p14:creationId xmlns:p14="http://schemas.microsoft.com/office/powerpoint/2010/main" val="3746384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8" name="矩形 25"/>
          <p:cNvSpPr>
            <a:spLocks noChangeArrowheads="1"/>
          </p:cNvSpPr>
          <p:nvPr/>
        </p:nvSpPr>
        <p:spPr bwMode="auto">
          <a:xfrm>
            <a:off x="273495" y="995968"/>
            <a:ext cx="8763001"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46088">
              <a:lnSpc>
                <a:spcPct val="150000"/>
              </a:lnSpc>
            </a:pPr>
            <a:r>
              <a:rPr lang="zh-CN" altLang="en-US" dirty="0">
                <a:ea typeface="黑体" pitchFamily="2" charset="-122"/>
              </a:rPr>
              <a:t>在</a:t>
            </a:r>
            <a:r>
              <a:rPr lang="zh-CN" altLang="en-US" dirty="0" smtClean="0">
                <a:ea typeface="黑体" pitchFamily="2" charset="-122"/>
              </a:rPr>
              <a:t>一定程度上完成了持续集成系统在公司内的推广，涉及“</a:t>
            </a:r>
            <a:r>
              <a:rPr lang="zh-CN" altLang="en-US" dirty="0">
                <a:ea typeface="黑体" pitchFamily="2" charset="-122"/>
              </a:rPr>
              <a:t>基地、中职”</a:t>
            </a:r>
            <a:r>
              <a:rPr lang="zh-CN" altLang="en-US" dirty="0" smtClean="0">
                <a:ea typeface="黑体" pitchFamily="2" charset="-122"/>
              </a:rPr>
              <a:t>、“教学”、“</a:t>
            </a:r>
            <a:r>
              <a:rPr lang="en-US" altLang="zh-CN" dirty="0" smtClean="0">
                <a:ea typeface="黑体" pitchFamily="2" charset="-122"/>
              </a:rPr>
              <a:t>U3D</a:t>
            </a:r>
            <a:r>
              <a:rPr lang="zh-CN" altLang="en-US" dirty="0" smtClean="0">
                <a:ea typeface="黑体" pitchFamily="2" charset="-122"/>
              </a:rPr>
              <a:t>”、“实训”以及“公共技术平台” 共</a:t>
            </a:r>
            <a:r>
              <a:rPr lang="en-US" altLang="zh-CN" b="1" dirty="0" smtClean="0">
                <a:solidFill>
                  <a:srgbClr val="FF0000"/>
                </a:solidFill>
                <a:ea typeface="黑体" pitchFamily="2" charset="-122"/>
              </a:rPr>
              <a:t>5</a:t>
            </a:r>
            <a:r>
              <a:rPr lang="zh-CN" altLang="en-US" b="1" dirty="0" smtClean="0">
                <a:solidFill>
                  <a:srgbClr val="FF0000"/>
                </a:solidFill>
                <a:ea typeface="黑体" pitchFamily="2" charset="-122"/>
              </a:rPr>
              <a:t>个产品线</a:t>
            </a:r>
            <a:r>
              <a:rPr lang="zh-CN" altLang="en-US" dirty="0" smtClean="0">
                <a:ea typeface="黑体" pitchFamily="2" charset="-122"/>
              </a:rPr>
              <a:t>，涵盖多种开发技术或平台，共涉及</a:t>
            </a:r>
            <a:r>
              <a:rPr lang="en-US" altLang="zh-CN" b="1" dirty="0" smtClean="0">
                <a:solidFill>
                  <a:srgbClr val="FF0000"/>
                </a:solidFill>
                <a:ea typeface="黑体" pitchFamily="2" charset="-122"/>
              </a:rPr>
              <a:t>Java Project 53</a:t>
            </a:r>
            <a:r>
              <a:rPr lang="zh-CN" altLang="en-US" b="1" dirty="0" smtClean="0">
                <a:solidFill>
                  <a:srgbClr val="FF0000"/>
                </a:solidFill>
                <a:ea typeface="黑体" pitchFamily="2" charset="-122"/>
              </a:rPr>
              <a:t>个</a:t>
            </a:r>
            <a:r>
              <a:rPr lang="zh-CN" altLang="en-US" dirty="0" smtClean="0">
                <a:ea typeface="黑体" pitchFamily="2" charset="-122"/>
              </a:rPr>
              <a:t>，</a:t>
            </a:r>
            <a:r>
              <a:rPr lang="en-US" altLang="zh-CN" b="1" dirty="0" err="1" smtClean="0">
                <a:solidFill>
                  <a:srgbClr val="FF0000"/>
                </a:solidFill>
                <a:ea typeface="黑体" pitchFamily="2" charset="-122"/>
              </a:rPr>
              <a:t>.Net</a:t>
            </a:r>
            <a:r>
              <a:rPr lang="en-US" altLang="zh-CN" b="1" dirty="0">
                <a:solidFill>
                  <a:srgbClr val="FF0000"/>
                </a:solidFill>
                <a:ea typeface="黑体" pitchFamily="2" charset="-122"/>
              </a:rPr>
              <a:t> </a:t>
            </a:r>
            <a:r>
              <a:rPr lang="en-US" altLang="zh-CN" b="1" dirty="0" smtClean="0">
                <a:solidFill>
                  <a:srgbClr val="FF0000"/>
                </a:solidFill>
                <a:ea typeface="黑体" pitchFamily="2" charset="-122"/>
              </a:rPr>
              <a:t>Project 16</a:t>
            </a:r>
            <a:r>
              <a:rPr lang="zh-CN" altLang="en-US" b="1" dirty="0" smtClean="0">
                <a:solidFill>
                  <a:srgbClr val="FF0000"/>
                </a:solidFill>
                <a:ea typeface="黑体" pitchFamily="2" charset="-122"/>
              </a:rPr>
              <a:t>个</a:t>
            </a:r>
            <a:r>
              <a:rPr lang="zh-CN" altLang="en-US" dirty="0" smtClean="0">
                <a:ea typeface="黑体" pitchFamily="2" charset="-122"/>
              </a:rPr>
              <a:t>，</a:t>
            </a:r>
            <a:r>
              <a:rPr lang="en-US" altLang="zh-CN" b="1" dirty="0" smtClean="0">
                <a:solidFill>
                  <a:srgbClr val="FF0000"/>
                </a:solidFill>
                <a:ea typeface="黑体" pitchFamily="2" charset="-122"/>
              </a:rPr>
              <a:t>U3D Project 1</a:t>
            </a:r>
            <a:r>
              <a:rPr lang="zh-CN" altLang="en-US" b="1" dirty="0" smtClean="0">
                <a:solidFill>
                  <a:srgbClr val="FF0000"/>
                </a:solidFill>
                <a:ea typeface="黑体" pitchFamily="2" charset="-122"/>
              </a:rPr>
              <a:t>个</a:t>
            </a:r>
            <a:r>
              <a:rPr lang="zh-CN" altLang="en-US" dirty="0" smtClean="0">
                <a:ea typeface="黑体" pitchFamily="2" charset="-122"/>
              </a:rPr>
              <a:t>，</a:t>
            </a:r>
            <a:r>
              <a:rPr lang="en-US" altLang="zh-CN" b="1" dirty="0" smtClean="0">
                <a:solidFill>
                  <a:srgbClr val="FF0000"/>
                </a:solidFill>
                <a:ea typeface="黑体" pitchFamily="2" charset="-122"/>
              </a:rPr>
              <a:t>Angular Project 1</a:t>
            </a:r>
            <a:r>
              <a:rPr lang="zh-CN" altLang="en-US" b="1" dirty="0" smtClean="0">
                <a:solidFill>
                  <a:srgbClr val="FF0000"/>
                </a:solidFill>
                <a:ea typeface="黑体" pitchFamily="2" charset="-122"/>
              </a:rPr>
              <a:t>个</a:t>
            </a:r>
            <a:r>
              <a:rPr lang="zh-CN" altLang="en-US" dirty="0" smtClean="0">
                <a:ea typeface="黑体" pitchFamily="2" charset="-122"/>
              </a:rPr>
              <a:t>，部分产品线完成了包括“需求”、“开发”、“测试”</a:t>
            </a:r>
            <a:r>
              <a:rPr lang="zh-CN" altLang="en-US" b="1" dirty="0" smtClean="0">
                <a:solidFill>
                  <a:srgbClr val="FF0000"/>
                </a:solidFill>
                <a:ea typeface="黑体" pitchFamily="2" charset="-122"/>
              </a:rPr>
              <a:t>多阶段</a:t>
            </a:r>
            <a:r>
              <a:rPr lang="zh-CN" altLang="en-US" dirty="0" smtClean="0">
                <a:ea typeface="黑体" pitchFamily="2" charset="-122"/>
              </a:rPr>
              <a:t>的</a:t>
            </a:r>
            <a:r>
              <a:rPr lang="zh-CN" altLang="en-US" b="1" dirty="0" smtClean="0">
                <a:solidFill>
                  <a:srgbClr val="FF0000"/>
                </a:solidFill>
                <a:ea typeface="黑体" pitchFamily="2" charset="-122"/>
              </a:rPr>
              <a:t>多个环境</a:t>
            </a:r>
            <a:r>
              <a:rPr lang="zh-CN" altLang="en-US" dirty="0" smtClean="0">
                <a:ea typeface="黑体" pitchFamily="2" charset="-122"/>
              </a:rPr>
              <a:t>。</a:t>
            </a:r>
            <a:endParaRPr lang="en-US" altLang="zh-CN" dirty="0" smtClean="0">
              <a:ea typeface="黑体" pitchFamily="2" charset="-122"/>
            </a:endParaRPr>
          </a:p>
        </p:txBody>
      </p:sp>
    </p:spTree>
    <p:extLst>
      <p:ext uri="{BB962C8B-B14F-4D97-AF65-F5344CB8AC3E}">
        <p14:creationId xmlns:p14="http://schemas.microsoft.com/office/powerpoint/2010/main" val="31519340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2" name="矩形 1"/>
          <p:cNvSpPr/>
          <p:nvPr/>
        </p:nvSpPr>
        <p:spPr>
          <a:xfrm>
            <a:off x="496981" y="980728"/>
            <a:ext cx="7848872" cy="1231106"/>
          </a:xfrm>
          <a:prstGeom prst="rect">
            <a:avLst/>
          </a:prstGeom>
        </p:spPr>
        <p:txBody>
          <a:bodyPr wrap="square">
            <a:spAutoFit/>
          </a:bodyPr>
          <a:lstStyle/>
          <a:p>
            <a:r>
              <a:rPr lang="en-US" altLang="zh-CN" b="1" dirty="0">
                <a:ea typeface="黑体" pitchFamily="2" charset="-122"/>
              </a:rPr>
              <a:t>1</a:t>
            </a:r>
            <a:r>
              <a:rPr lang="zh-CN" altLang="en-US" b="1" dirty="0">
                <a:ea typeface="黑体" pitchFamily="2" charset="-122"/>
              </a:rPr>
              <a:t>、基地</a:t>
            </a:r>
            <a:r>
              <a:rPr lang="zh-CN" altLang="en-US" dirty="0">
                <a:ea typeface="黑体" pitchFamily="2" charset="-122"/>
              </a:rPr>
              <a:t>：“</a:t>
            </a:r>
            <a:r>
              <a:rPr lang="zh-CN" altLang="en-US" dirty="0">
                <a:latin typeface="黑体" pitchFamily="49" charset="-122"/>
                <a:ea typeface="黑体" pitchFamily="49" charset="-122"/>
              </a:rPr>
              <a:t>国泰安智慧校园基地易管理平台软件</a:t>
            </a:r>
            <a:r>
              <a:rPr lang="en-US" altLang="zh-CN" dirty="0">
                <a:latin typeface="黑体" pitchFamily="49" charset="-122"/>
                <a:ea typeface="黑体" pitchFamily="49" charset="-122"/>
              </a:rPr>
              <a:t>V1.9R4</a:t>
            </a:r>
            <a:r>
              <a:rPr lang="zh-CN" altLang="en-US" dirty="0">
                <a:ea typeface="黑体" pitchFamily="2" charset="-122"/>
              </a:rPr>
              <a:t>”项目集成效果 </a:t>
            </a:r>
            <a:r>
              <a:rPr lang="en-US" altLang="zh-CN" dirty="0">
                <a:ea typeface="黑体" pitchFamily="2" charset="-122"/>
              </a:rPr>
              <a:t>:</a:t>
            </a:r>
          </a:p>
          <a:p>
            <a:r>
              <a:rPr lang="en-US" altLang="zh-CN" sz="2800" dirty="0">
                <a:ea typeface="黑体" pitchFamily="2" charset="-122"/>
              </a:rPr>
              <a:t>	</a:t>
            </a:r>
            <a:r>
              <a:rPr lang="en-US" altLang="zh-CN" dirty="0">
                <a:ea typeface="黑体" pitchFamily="2" charset="-122"/>
              </a:rPr>
              <a:t>(1)</a:t>
            </a:r>
            <a:r>
              <a:rPr lang="zh-CN" altLang="en-US" dirty="0">
                <a:ea typeface="黑体" pitchFamily="2" charset="-122"/>
              </a:rPr>
              <a:t>访问路径</a:t>
            </a:r>
            <a:r>
              <a:rPr lang="en-US" altLang="zh-CN" dirty="0">
                <a:ea typeface="黑体" pitchFamily="2" charset="-122"/>
              </a:rPr>
              <a:t>:</a:t>
            </a:r>
            <a:r>
              <a:rPr lang="en-US" altLang="zh-CN" dirty="0">
                <a:ea typeface="黑体" pitchFamily="2" charset="-122"/>
                <a:hlinkClick r:id="rId2"/>
              </a:rPr>
              <a:t>http://10.1.241.32:5758/</a:t>
            </a:r>
            <a:endParaRPr lang="en-US" altLang="zh-CN" dirty="0">
              <a:ea typeface="黑体" pitchFamily="2" charset="-122"/>
            </a:endParaRPr>
          </a:p>
          <a:p>
            <a:r>
              <a:rPr lang="en-US" altLang="zh-CN" dirty="0">
                <a:ea typeface="黑体" pitchFamily="2" charset="-122"/>
              </a:rPr>
              <a:t>	(2)</a:t>
            </a:r>
            <a:r>
              <a:rPr lang="zh-CN" altLang="en-US" dirty="0">
                <a:ea typeface="黑体" pitchFamily="2" charset="-122"/>
              </a:rPr>
              <a:t>构建数量</a:t>
            </a:r>
            <a:r>
              <a:rPr lang="en-US" altLang="zh-CN" dirty="0">
                <a:ea typeface="黑体" pitchFamily="2" charset="-122"/>
              </a:rPr>
              <a:t>:Java Project</a:t>
            </a:r>
            <a:r>
              <a:rPr lang="zh-CN" altLang="en-US" dirty="0">
                <a:ea typeface="黑体" pitchFamily="2" charset="-122"/>
              </a:rPr>
              <a:t>：</a:t>
            </a:r>
            <a:r>
              <a:rPr lang="en-US" altLang="zh-CN" dirty="0">
                <a:ea typeface="黑体" pitchFamily="2" charset="-122"/>
              </a:rPr>
              <a:t>39</a:t>
            </a:r>
            <a:r>
              <a:rPr lang="zh-CN" altLang="en-US" dirty="0">
                <a:ea typeface="黑体" pitchFamily="2" charset="-122"/>
              </a:rPr>
              <a:t>个    </a:t>
            </a:r>
            <a:r>
              <a:rPr lang="en-US" altLang="zh-CN" dirty="0" err="1">
                <a:ea typeface="黑体" pitchFamily="2" charset="-122"/>
              </a:rPr>
              <a:t>.Net</a:t>
            </a:r>
            <a:r>
              <a:rPr lang="en-US" altLang="zh-CN" dirty="0">
                <a:ea typeface="黑体" pitchFamily="2" charset="-122"/>
              </a:rPr>
              <a:t> Project </a:t>
            </a:r>
            <a:r>
              <a:rPr lang="zh-CN" altLang="en-US" dirty="0">
                <a:ea typeface="黑体" pitchFamily="2" charset="-122"/>
              </a:rPr>
              <a:t>：</a:t>
            </a:r>
            <a:r>
              <a:rPr lang="en-US" altLang="zh-CN" dirty="0">
                <a:ea typeface="黑体" pitchFamily="2" charset="-122"/>
              </a:rPr>
              <a:t>15</a:t>
            </a:r>
            <a:r>
              <a:rPr lang="zh-CN" altLang="en-US" dirty="0">
                <a:ea typeface="黑体" pitchFamily="2" charset="-122"/>
              </a:rPr>
              <a:t>个</a:t>
            </a:r>
            <a:endParaRPr lang="zh-CN" altLang="en-US" sz="2800" dirty="0">
              <a:ea typeface="黑体"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94" y="2420888"/>
            <a:ext cx="7970812" cy="4275856"/>
          </a:xfrm>
          <a:prstGeom prst="rect">
            <a:avLst/>
          </a:prstGeom>
        </p:spPr>
      </p:pic>
    </p:spTree>
    <p:extLst>
      <p:ext uri="{BB962C8B-B14F-4D97-AF65-F5344CB8AC3E}">
        <p14:creationId xmlns:p14="http://schemas.microsoft.com/office/powerpoint/2010/main" val="2211511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2" name="矩形 1"/>
          <p:cNvSpPr/>
          <p:nvPr/>
        </p:nvSpPr>
        <p:spPr>
          <a:xfrm>
            <a:off x="496981" y="980728"/>
            <a:ext cx="7848872" cy="1231106"/>
          </a:xfrm>
          <a:prstGeom prst="rect">
            <a:avLst/>
          </a:prstGeom>
        </p:spPr>
        <p:txBody>
          <a:bodyPr wrap="square">
            <a:spAutoFit/>
          </a:bodyPr>
          <a:lstStyle/>
          <a:p>
            <a:r>
              <a:rPr lang="en-US" altLang="zh-CN" b="1" dirty="0">
                <a:ea typeface="黑体" pitchFamily="2" charset="-122"/>
              </a:rPr>
              <a:t>2</a:t>
            </a:r>
            <a:r>
              <a:rPr lang="zh-CN" altLang="en-US" b="1" dirty="0">
                <a:ea typeface="黑体" pitchFamily="2" charset="-122"/>
              </a:rPr>
              <a:t>、中职</a:t>
            </a:r>
            <a:r>
              <a:rPr lang="zh-CN" altLang="en-US" dirty="0">
                <a:ea typeface="黑体" pitchFamily="2" charset="-122"/>
              </a:rPr>
              <a:t>：“</a:t>
            </a:r>
            <a:r>
              <a:rPr lang="zh-CN" altLang="en-US" dirty="0">
                <a:latin typeface="黑体" pitchFamily="49" charset="-122"/>
                <a:ea typeface="黑体" pitchFamily="49" charset="-122"/>
              </a:rPr>
              <a:t>智慧校园中职易管理</a:t>
            </a:r>
            <a:r>
              <a:rPr lang="en-US" altLang="zh-CN" dirty="0">
                <a:latin typeface="黑体" pitchFamily="49" charset="-122"/>
                <a:ea typeface="黑体" pitchFamily="49" charset="-122"/>
              </a:rPr>
              <a:t>V2.1</a:t>
            </a:r>
            <a:r>
              <a:rPr lang="zh-CN" altLang="en-US" dirty="0">
                <a:ea typeface="黑体" pitchFamily="2" charset="-122"/>
              </a:rPr>
              <a:t>”项目集成效果 </a:t>
            </a:r>
            <a:r>
              <a:rPr lang="en-US" altLang="zh-CN" dirty="0">
                <a:ea typeface="黑体" pitchFamily="2" charset="-122"/>
              </a:rPr>
              <a:t>:</a:t>
            </a:r>
          </a:p>
          <a:p>
            <a:r>
              <a:rPr lang="en-US" altLang="zh-CN" sz="2800" dirty="0">
                <a:ea typeface="黑体" pitchFamily="2" charset="-122"/>
              </a:rPr>
              <a:t>	</a:t>
            </a:r>
            <a:r>
              <a:rPr lang="en-US" altLang="zh-CN" dirty="0">
                <a:ea typeface="黑体" pitchFamily="2" charset="-122"/>
              </a:rPr>
              <a:t>(1)</a:t>
            </a:r>
            <a:r>
              <a:rPr lang="zh-CN" altLang="en-US" dirty="0">
                <a:ea typeface="黑体" pitchFamily="2" charset="-122"/>
              </a:rPr>
              <a:t>访问路径</a:t>
            </a:r>
            <a:r>
              <a:rPr lang="en-US" altLang="zh-CN" dirty="0">
                <a:ea typeface="黑体" pitchFamily="2" charset="-122"/>
              </a:rPr>
              <a:t>:</a:t>
            </a:r>
            <a:r>
              <a:rPr lang="en-US" altLang="zh-CN" dirty="0">
                <a:ea typeface="黑体" pitchFamily="2" charset="-122"/>
                <a:hlinkClick r:id="rId2"/>
              </a:rPr>
              <a:t>http://10.1.241.137:2758/</a:t>
            </a:r>
            <a:endParaRPr lang="en-US" altLang="zh-CN" dirty="0">
              <a:ea typeface="黑体" pitchFamily="2" charset="-122"/>
            </a:endParaRPr>
          </a:p>
          <a:p>
            <a:r>
              <a:rPr lang="en-US" altLang="zh-CN" dirty="0">
                <a:ea typeface="黑体" pitchFamily="2" charset="-122"/>
              </a:rPr>
              <a:t>	(2)</a:t>
            </a:r>
            <a:r>
              <a:rPr lang="zh-CN" altLang="en-US" dirty="0">
                <a:ea typeface="黑体" pitchFamily="2" charset="-122"/>
              </a:rPr>
              <a:t>构建数量</a:t>
            </a:r>
            <a:r>
              <a:rPr lang="en-US" altLang="zh-CN" dirty="0">
                <a:ea typeface="黑体" pitchFamily="2" charset="-122"/>
              </a:rPr>
              <a:t>:</a:t>
            </a:r>
            <a:r>
              <a:rPr lang="en-US" altLang="zh-CN" dirty="0" err="1">
                <a:ea typeface="黑体" pitchFamily="2" charset="-122"/>
              </a:rPr>
              <a:t>.Net</a:t>
            </a:r>
            <a:r>
              <a:rPr lang="en-US" altLang="zh-CN" dirty="0">
                <a:ea typeface="黑体" pitchFamily="2" charset="-122"/>
              </a:rPr>
              <a:t> Project </a:t>
            </a:r>
            <a:r>
              <a:rPr lang="zh-CN" altLang="en-US" dirty="0">
                <a:ea typeface="黑体" pitchFamily="2" charset="-122"/>
              </a:rPr>
              <a:t>：</a:t>
            </a:r>
            <a:r>
              <a:rPr lang="en-US" altLang="zh-CN" dirty="0">
                <a:ea typeface="黑体" pitchFamily="2" charset="-122"/>
              </a:rPr>
              <a:t>1</a:t>
            </a:r>
            <a:r>
              <a:rPr lang="zh-CN" altLang="en-US" dirty="0">
                <a:ea typeface="黑体" pitchFamily="2" charset="-122"/>
              </a:rPr>
              <a:t>个</a:t>
            </a:r>
            <a:endParaRPr lang="zh-CN" altLang="en-US" sz="2800" dirty="0">
              <a:ea typeface="黑体"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297906"/>
            <a:ext cx="7866831" cy="4371454"/>
          </a:xfrm>
          <a:prstGeom prst="rect">
            <a:avLst/>
          </a:prstGeom>
        </p:spPr>
      </p:pic>
    </p:spTree>
    <p:extLst>
      <p:ext uri="{BB962C8B-B14F-4D97-AF65-F5344CB8AC3E}">
        <p14:creationId xmlns:p14="http://schemas.microsoft.com/office/powerpoint/2010/main" val="35450167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2" name="矩形 1"/>
          <p:cNvSpPr/>
          <p:nvPr/>
        </p:nvSpPr>
        <p:spPr>
          <a:xfrm>
            <a:off x="496981" y="980728"/>
            <a:ext cx="7848872" cy="1354217"/>
          </a:xfrm>
          <a:prstGeom prst="rect">
            <a:avLst/>
          </a:prstGeom>
        </p:spPr>
        <p:txBody>
          <a:bodyPr wrap="square">
            <a:spAutoFit/>
          </a:bodyPr>
          <a:lstStyle/>
          <a:p>
            <a:r>
              <a:rPr lang="en-US" altLang="zh-CN" b="1" dirty="0">
                <a:ea typeface="黑体" pitchFamily="2" charset="-122"/>
              </a:rPr>
              <a:t>3</a:t>
            </a:r>
            <a:r>
              <a:rPr lang="zh-CN" altLang="en-US" b="1" dirty="0">
                <a:ea typeface="黑体" pitchFamily="2" charset="-122"/>
              </a:rPr>
              <a:t>、实践教学</a:t>
            </a:r>
            <a:r>
              <a:rPr lang="zh-CN" altLang="en-US" dirty="0">
                <a:ea typeface="黑体" pitchFamily="2" charset="-122"/>
              </a:rPr>
              <a:t>：</a:t>
            </a:r>
            <a:r>
              <a:rPr lang="zh-CN" altLang="en-US" dirty="0">
                <a:latin typeface="黑体" pitchFamily="49" charset="-122"/>
                <a:ea typeface="黑体" pitchFamily="49" charset="-122"/>
              </a:rPr>
              <a:t>“以渔有方”</a:t>
            </a:r>
            <a:r>
              <a:rPr lang="zh-CN" altLang="en-US" dirty="0">
                <a:ea typeface="黑体" pitchFamily="2" charset="-122"/>
              </a:rPr>
              <a:t> </a:t>
            </a:r>
            <a:endParaRPr lang="en-US" altLang="zh-CN" dirty="0">
              <a:ea typeface="黑体" pitchFamily="2" charset="-122"/>
            </a:endParaRPr>
          </a:p>
          <a:p>
            <a:endParaRPr lang="en-US" altLang="zh-CN" dirty="0">
              <a:ea typeface="黑体" pitchFamily="2" charset="-122"/>
            </a:endParaRPr>
          </a:p>
          <a:p>
            <a:r>
              <a:rPr lang="en-US" altLang="zh-CN" dirty="0">
                <a:ea typeface="黑体" pitchFamily="2" charset="-122"/>
              </a:rPr>
              <a:t>	(1)</a:t>
            </a:r>
            <a:r>
              <a:rPr lang="zh-CN" altLang="en-US" dirty="0">
                <a:ea typeface="黑体" pitchFamily="2" charset="-122"/>
              </a:rPr>
              <a:t>访问路径</a:t>
            </a:r>
            <a:r>
              <a:rPr lang="en-US" altLang="zh-CN" dirty="0">
                <a:ea typeface="黑体" pitchFamily="2" charset="-122"/>
              </a:rPr>
              <a:t>:</a:t>
            </a:r>
            <a:r>
              <a:rPr lang="en-US" altLang="zh-CN" dirty="0">
                <a:ea typeface="黑体" pitchFamily="2" charset="-122"/>
                <a:hlinkClick r:id="rId2"/>
              </a:rPr>
              <a:t>http://10.1.241.32:7758/</a:t>
            </a:r>
            <a:endParaRPr lang="en-US" altLang="zh-CN" dirty="0">
              <a:ea typeface="黑体" pitchFamily="2" charset="-122"/>
            </a:endParaRPr>
          </a:p>
          <a:p>
            <a:r>
              <a:rPr lang="en-US" altLang="zh-CN" dirty="0">
                <a:ea typeface="黑体" pitchFamily="2" charset="-122"/>
              </a:rPr>
              <a:t>	(2)</a:t>
            </a:r>
            <a:r>
              <a:rPr lang="zh-CN" altLang="en-US" dirty="0">
                <a:ea typeface="黑体" pitchFamily="2" charset="-122"/>
              </a:rPr>
              <a:t>构建数量</a:t>
            </a:r>
            <a:r>
              <a:rPr lang="en-US" altLang="zh-CN" dirty="0">
                <a:ea typeface="黑体" pitchFamily="2" charset="-122"/>
              </a:rPr>
              <a:t>:Java Project 9</a:t>
            </a:r>
            <a:r>
              <a:rPr lang="zh-CN" altLang="en-US" dirty="0">
                <a:ea typeface="黑体" pitchFamily="2" charset="-122"/>
              </a:rPr>
              <a:t>个</a:t>
            </a:r>
            <a:endParaRPr lang="en-US" altLang="zh-CN" sz="2800" dirty="0">
              <a:ea typeface="黑体"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428249"/>
            <a:ext cx="8151364" cy="3834351"/>
          </a:xfrm>
          <a:prstGeom prst="rect">
            <a:avLst/>
          </a:prstGeom>
        </p:spPr>
      </p:pic>
    </p:spTree>
    <p:extLst>
      <p:ext uri="{BB962C8B-B14F-4D97-AF65-F5344CB8AC3E}">
        <p14:creationId xmlns:p14="http://schemas.microsoft.com/office/powerpoint/2010/main" val="3717579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2" name="矩形 1"/>
          <p:cNvSpPr/>
          <p:nvPr/>
        </p:nvSpPr>
        <p:spPr>
          <a:xfrm>
            <a:off x="496981" y="980728"/>
            <a:ext cx="7848872" cy="1354217"/>
          </a:xfrm>
          <a:prstGeom prst="rect">
            <a:avLst/>
          </a:prstGeom>
        </p:spPr>
        <p:txBody>
          <a:bodyPr wrap="square">
            <a:spAutoFit/>
          </a:bodyPr>
          <a:lstStyle/>
          <a:p>
            <a:r>
              <a:rPr lang="en-US" altLang="zh-CN" b="1" dirty="0">
                <a:ea typeface="黑体" pitchFamily="2" charset="-122"/>
              </a:rPr>
              <a:t>4</a:t>
            </a:r>
            <a:r>
              <a:rPr lang="zh-CN" altLang="en-US" b="1" dirty="0">
                <a:ea typeface="黑体" pitchFamily="2" charset="-122"/>
              </a:rPr>
              <a:t>、实训软件</a:t>
            </a:r>
            <a:r>
              <a:rPr lang="zh-CN" altLang="en-US" dirty="0">
                <a:ea typeface="黑体" pitchFamily="2" charset="-122"/>
              </a:rPr>
              <a:t>：“虚拟幼儿园”</a:t>
            </a:r>
            <a:endParaRPr lang="en-US" altLang="zh-CN" dirty="0">
              <a:ea typeface="黑体" pitchFamily="2" charset="-122"/>
            </a:endParaRPr>
          </a:p>
          <a:p>
            <a:endParaRPr lang="en-US" altLang="zh-CN" dirty="0">
              <a:ea typeface="黑体" pitchFamily="2" charset="-122"/>
            </a:endParaRPr>
          </a:p>
          <a:p>
            <a:r>
              <a:rPr lang="en-US" altLang="zh-CN" dirty="0">
                <a:ea typeface="黑体" pitchFamily="2" charset="-122"/>
              </a:rPr>
              <a:t>	(1)</a:t>
            </a:r>
            <a:r>
              <a:rPr lang="zh-CN" altLang="en-US" dirty="0">
                <a:ea typeface="黑体" pitchFamily="2" charset="-122"/>
              </a:rPr>
              <a:t>访问路径</a:t>
            </a:r>
            <a:r>
              <a:rPr lang="en-US" altLang="zh-CN" dirty="0">
                <a:ea typeface="黑体" pitchFamily="2" charset="-122"/>
              </a:rPr>
              <a:t>:</a:t>
            </a:r>
            <a:r>
              <a:rPr lang="en-US" altLang="zh-CN" dirty="0">
                <a:ea typeface="黑体" pitchFamily="2" charset="-122"/>
                <a:hlinkClick r:id="rId2"/>
              </a:rPr>
              <a:t>http://10.1.241.32:6758/</a:t>
            </a:r>
            <a:endParaRPr lang="en-US" altLang="zh-CN" sz="2800" dirty="0">
              <a:ea typeface="黑体" pitchFamily="2" charset="-122"/>
            </a:endParaRPr>
          </a:p>
          <a:p>
            <a:r>
              <a:rPr lang="en-US" altLang="zh-CN" dirty="0">
                <a:ea typeface="黑体" pitchFamily="2" charset="-122"/>
              </a:rPr>
              <a:t>	(2)</a:t>
            </a:r>
            <a:r>
              <a:rPr lang="zh-CN" altLang="en-US" dirty="0">
                <a:ea typeface="黑体" pitchFamily="2" charset="-122"/>
              </a:rPr>
              <a:t>构建数量</a:t>
            </a:r>
            <a:r>
              <a:rPr lang="en-US" altLang="zh-CN" dirty="0">
                <a:ea typeface="黑体" pitchFamily="2" charset="-122"/>
              </a:rPr>
              <a:t>:Java Project 3</a:t>
            </a:r>
            <a:r>
              <a:rPr lang="zh-CN" altLang="en-US" dirty="0">
                <a:ea typeface="黑体" pitchFamily="2" charset="-122"/>
              </a:rPr>
              <a:t>个</a:t>
            </a:r>
            <a:endParaRPr lang="en-US" altLang="zh-CN" dirty="0">
              <a:ea typeface="黑体"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385014"/>
            <a:ext cx="7919864" cy="4140329"/>
          </a:xfrm>
          <a:prstGeom prst="rect">
            <a:avLst/>
          </a:prstGeom>
        </p:spPr>
      </p:pic>
    </p:spTree>
    <p:extLst>
      <p:ext uri="{BB962C8B-B14F-4D97-AF65-F5344CB8AC3E}">
        <p14:creationId xmlns:p14="http://schemas.microsoft.com/office/powerpoint/2010/main" val="1361717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2" name="矩形 1"/>
          <p:cNvSpPr/>
          <p:nvPr/>
        </p:nvSpPr>
        <p:spPr>
          <a:xfrm>
            <a:off x="496981" y="980728"/>
            <a:ext cx="7848872" cy="1354217"/>
          </a:xfrm>
          <a:prstGeom prst="rect">
            <a:avLst/>
          </a:prstGeom>
        </p:spPr>
        <p:txBody>
          <a:bodyPr wrap="square">
            <a:spAutoFit/>
          </a:bodyPr>
          <a:lstStyle/>
          <a:p>
            <a:r>
              <a:rPr lang="en-US" altLang="zh-CN" b="1" dirty="0">
                <a:ea typeface="黑体" pitchFamily="2" charset="-122"/>
              </a:rPr>
              <a:t>5</a:t>
            </a:r>
            <a:r>
              <a:rPr lang="zh-CN" altLang="en-US" b="1" dirty="0">
                <a:ea typeface="黑体" pitchFamily="2" charset="-122"/>
              </a:rPr>
              <a:t>、</a:t>
            </a:r>
            <a:r>
              <a:rPr lang="en-US" altLang="zh-CN" b="1" dirty="0">
                <a:ea typeface="黑体" pitchFamily="2" charset="-122"/>
              </a:rPr>
              <a:t>XR(3D)</a:t>
            </a:r>
            <a:r>
              <a:rPr lang="zh-CN" altLang="en-US" b="1" dirty="0">
                <a:ea typeface="黑体" pitchFamily="2" charset="-122"/>
              </a:rPr>
              <a:t>软件</a:t>
            </a:r>
            <a:r>
              <a:rPr lang="zh-CN" altLang="en-US" dirty="0">
                <a:ea typeface="黑体" pitchFamily="2" charset="-122"/>
              </a:rPr>
              <a:t>：“杠杆原理”</a:t>
            </a:r>
            <a:endParaRPr lang="en-US" altLang="zh-CN" dirty="0">
              <a:ea typeface="黑体" pitchFamily="2" charset="-122"/>
            </a:endParaRPr>
          </a:p>
          <a:p>
            <a:endParaRPr lang="en-US" altLang="zh-CN" dirty="0">
              <a:ea typeface="黑体" pitchFamily="2" charset="-122"/>
            </a:endParaRPr>
          </a:p>
          <a:p>
            <a:r>
              <a:rPr lang="en-US" altLang="zh-CN" dirty="0">
                <a:ea typeface="黑体" pitchFamily="2" charset="-122"/>
              </a:rPr>
              <a:t>	(1)</a:t>
            </a:r>
            <a:r>
              <a:rPr lang="zh-CN" altLang="en-US" dirty="0">
                <a:ea typeface="黑体" pitchFamily="2" charset="-122"/>
              </a:rPr>
              <a:t>访问路径</a:t>
            </a:r>
            <a:r>
              <a:rPr lang="en-US" altLang="zh-CN" dirty="0">
                <a:ea typeface="黑体" pitchFamily="2" charset="-122"/>
              </a:rPr>
              <a:t>:</a:t>
            </a:r>
            <a:r>
              <a:rPr lang="en-US" altLang="zh-CN" dirty="0">
                <a:ea typeface="黑体" pitchFamily="2" charset="-122"/>
                <a:hlinkClick r:id="rId2" invalidUrl="http:///"/>
              </a:rPr>
              <a:t>http</a:t>
            </a:r>
            <a:r>
              <a:rPr lang="en-US" altLang="zh-CN" b="1" dirty="0">
                <a:ea typeface="黑体" pitchFamily="2" charset="-122"/>
                <a:hlinkClick r:id="rId3" invalidUrl="http:///"/>
              </a:rPr>
              <a:t>://</a:t>
            </a:r>
            <a:r>
              <a:rPr lang="en-US" altLang="zh-CN" dirty="0">
                <a:ea typeface="黑体" pitchFamily="2" charset="-122"/>
                <a:hlinkClick r:id="rId4" invalidUrl="http:///"/>
              </a:rPr>
              <a:t>10.1.241.137:8758/</a:t>
            </a:r>
            <a:endParaRPr lang="en-US" altLang="zh-CN" dirty="0">
              <a:ea typeface="黑体" pitchFamily="2" charset="-122"/>
            </a:endParaRPr>
          </a:p>
          <a:p>
            <a:r>
              <a:rPr lang="en-US" altLang="zh-CN" dirty="0">
                <a:ea typeface="黑体" pitchFamily="2" charset="-122"/>
              </a:rPr>
              <a:t>	(2)</a:t>
            </a:r>
            <a:r>
              <a:rPr lang="zh-CN" altLang="en-US" dirty="0">
                <a:ea typeface="黑体" pitchFamily="2" charset="-122"/>
              </a:rPr>
              <a:t>构建数量</a:t>
            </a:r>
            <a:r>
              <a:rPr lang="en-US" altLang="zh-CN" dirty="0">
                <a:ea typeface="黑体" pitchFamily="2" charset="-122"/>
              </a:rPr>
              <a:t>:1</a:t>
            </a:r>
            <a:r>
              <a:rPr lang="zh-CN" altLang="en-US" dirty="0">
                <a:ea typeface="黑体" pitchFamily="2" charset="-122"/>
              </a:rPr>
              <a:t>个（涵盖中英文名称的项目）</a:t>
            </a:r>
            <a:endParaRPr lang="zh-CN" altLang="en-US" sz="2800" dirty="0">
              <a:ea typeface="黑体" pitchFamily="2" charset="-122"/>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2385014"/>
            <a:ext cx="7919864" cy="4140329"/>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002" y="2460028"/>
            <a:ext cx="8064896" cy="4032448"/>
          </a:xfrm>
          <a:prstGeom prst="rect">
            <a:avLst/>
          </a:prstGeom>
        </p:spPr>
      </p:pic>
    </p:spTree>
    <p:extLst>
      <p:ext uri="{BB962C8B-B14F-4D97-AF65-F5344CB8AC3E}">
        <p14:creationId xmlns:p14="http://schemas.microsoft.com/office/powerpoint/2010/main" val="4180110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885901" y="3177809"/>
            <a:ext cx="77541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latin typeface="黑体" pitchFamily="49" charset="-122"/>
                <a:ea typeface="黑体" pitchFamily="49" charset="-122"/>
              </a:rPr>
              <a:t>2</a:t>
            </a:r>
            <a:r>
              <a:rPr lang="zh-CN" altLang="en-US" b="1" dirty="0" smtClean="0">
                <a:latin typeface="黑体" pitchFamily="49" charset="-122"/>
                <a:ea typeface="黑体" pitchFamily="49" charset="-122"/>
              </a:rPr>
              <a:t>、</a:t>
            </a:r>
            <a:r>
              <a:rPr lang="en-US" altLang="zh-CN" b="1" dirty="0" smtClean="0">
                <a:latin typeface="黑体" pitchFamily="49" charset="-122"/>
                <a:ea typeface="黑体" pitchFamily="49" charset="-122"/>
              </a:rPr>
              <a:t>Java</a:t>
            </a:r>
            <a:r>
              <a:rPr lang="zh-CN" altLang="en-US" b="1" dirty="0" smtClean="0">
                <a:latin typeface="黑体" pitchFamily="49" charset="-122"/>
                <a:ea typeface="黑体" pitchFamily="49" charset="-122"/>
              </a:rPr>
              <a:t>项目配置</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
        <p:nvSpPr>
          <p:cNvPr id="4" name="矩形 25"/>
          <p:cNvSpPr>
            <a:spLocks noChangeArrowheads="1"/>
          </p:cNvSpPr>
          <p:nvPr/>
        </p:nvSpPr>
        <p:spPr bwMode="auto">
          <a:xfrm>
            <a:off x="775053" y="1772816"/>
            <a:ext cx="77830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t>（</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）基地</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）教学</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）实训</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）中职</a:t>
            </a:r>
            <a:endParaRPr lang="zh-CN" altLang="en-US" dirty="0">
              <a:latin typeface="黑体" pitchFamily="49" charset="-122"/>
              <a:ea typeface="黑体" pitchFamily="49" charset="-122"/>
            </a:endParaRPr>
          </a:p>
        </p:txBody>
      </p:sp>
      <p:sp>
        <p:nvSpPr>
          <p:cNvPr id="5" name="矩形 25"/>
          <p:cNvSpPr>
            <a:spLocks noChangeArrowheads="1"/>
          </p:cNvSpPr>
          <p:nvPr/>
        </p:nvSpPr>
        <p:spPr bwMode="auto">
          <a:xfrm>
            <a:off x="857041" y="12051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a:t>
            </a:r>
            <a:r>
              <a:rPr lang="en-US" altLang="zh-CN" b="1" dirty="0" smtClean="0">
                <a:latin typeface="黑体" pitchFamily="49" charset="-122"/>
                <a:ea typeface="黑体" pitchFamily="49" charset="-122"/>
              </a:rPr>
              <a:t>Java</a:t>
            </a:r>
            <a:r>
              <a:rPr lang="zh-CN" altLang="en-US" b="1" dirty="0" smtClean="0">
                <a:latin typeface="黑体" pitchFamily="49" charset="-122"/>
                <a:ea typeface="黑体" pitchFamily="49" charset="-122"/>
              </a:rPr>
              <a:t>项目</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
        <p:nvSpPr>
          <p:cNvPr id="7" name="矩形 25"/>
          <p:cNvSpPr>
            <a:spLocks noChangeArrowheads="1"/>
          </p:cNvSpPr>
          <p:nvPr/>
        </p:nvSpPr>
        <p:spPr bwMode="auto">
          <a:xfrm>
            <a:off x="714425" y="3717032"/>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t>（</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）源码管理</a:t>
            </a:r>
            <a:endParaRPr lang="zh-CN" altLang="en-US" dirty="0">
              <a:latin typeface="黑体" pitchFamily="49" charset="-122"/>
              <a:ea typeface="黑体"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65" y="4221088"/>
            <a:ext cx="7272808" cy="2504451"/>
          </a:xfrm>
          <a:prstGeom prst="rect">
            <a:avLst/>
          </a:prstGeom>
        </p:spPr>
      </p:pic>
    </p:spTree>
    <p:extLst>
      <p:ext uri="{BB962C8B-B14F-4D97-AF65-F5344CB8AC3E}">
        <p14:creationId xmlns:p14="http://schemas.microsoft.com/office/powerpoint/2010/main" val="3165490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676838" y="10527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）构建</a:t>
            </a:r>
            <a:endParaRPr lang="zh-CN" altLang="en-US" dirty="0">
              <a:latin typeface="黑体" pitchFamily="49" charset="-122"/>
              <a:ea typeface="黑体"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95" y="1476513"/>
            <a:ext cx="7783017" cy="2316350"/>
          </a:xfrm>
          <a:prstGeom prst="rect">
            <a:avLst/>
          </a:prstGeom>
        </p:spPr>
      </p:pic>
      <p:sp>
        <p:nvSpPr>
          <p:cNvPr id="5" name="矩形 25"/>
          <p:cNvSpPr>
            <a:spLocks noChangeArrowheads="1"/>
          </p:cNvSpPr>
          <p:nvPr/>
        </p:nvSpPr>
        <p:spPr bwMode="auto">
          <a:xfrm>
            <a:off x="682858" y="3995353"/>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）构建后操作：</a:t>
            </a:r>
            <a:endParaRPr lang="zh-CN" altLang="en-US" dirty="0">
              <a:latin typeface="黑体" pitchFamily="49" charset="-122"/>
              <a:ea typeface="黑体"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15" y="4368153"/>
            <a:ext cx="7816859" cy="2301207"/>
          </a:xfrm>
          <a:prstGeom prst="rect">
            <a:avLst/>
          </a:prstGeom>
        </p:spPr>
      </p:pic>
    </p:spTree>
    <p:extLst>
      <p:ext uri="{BB962C8B-B14F-4D97-AF65-F5344CB8AC3E}">
        <p14:creationId xmlns:p14="http://schemas.microsoft.com/office/powerpoint/2010/main" val="6922457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704641" y="10527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latin typeface="黑体" pitchFamily="49" charset="-122"/>
                <a:ea typeface="黑体" pitchFamily="49" charset="-122"/>
              </a:rPr>
              <a:t>1</a:t>
            </a:r>
            <a:r>
              <a:rPr lang="zh-CN" altLang="en-US" b="1" dirty="0" smtClean="0">
                <a:latin typeface="黑体" pitchFamily="49" charset="-122"/>
                <a:ea typeface="黑体" pitchFamily="49" charset="-122"/>
              </a:rPr>
              <a:t>、</a:t>
            </a:r>
            <a:r>
              <a:rPr lang="en-US" altLang="zh-CN" b="1" dirty="0" err="1" smtClean="0">
                <a:latin typeface="黑体" pitchFamily="49" charset="-122"/>
                <a:ea typeface="黑体" pitchFamily="49" charset="-122"/>
              </a:rPr>
              <a:t>.Net</a:t>
            </a:r>
            <a:r>
              <a:rPr lang="zh-CN" altLang="en-US" b="1" dirty="0" smtClean="0">
                <a:latin typeface="黑体" pitchFamily="49" charset="-122"/>
                <a:ea typeface="黑体" pitchFamily="49" charset="-122"/>
              </a:rPr>
              <a:t>项目</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sp>
        <p:nvSpPr>
          <p:cNvPr id="4" name="矩形 25"/>
          <p:cNvSpPr>
            <a:spLocks noChangeArrowheads="1"/>
          </p:cNvSpPr>
          <p:nvPr/>
        </p:nvSpPr>
        <p:spPr bwMode="auto">
          <a:xfrm>
            <a:off x="775053" y="1628800"/>
            <a:ext cx="77830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）基地</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a:t>
            </a:r>
            <a:r>
              <a:rPr lang="en-US" altLang="zh-CN" dirty="0">
                <a:latin typeface="黑体" pitchFamily="49" charset="-122"/>
                <a:ea typeface="黑体" pitchFamily="49" charset="-122"/>
              </a:rPr>
              <a:t>2</a:t>
            </a:r>
            <a:r>
              <a:rPr lang="zh-CN" altLang="en-US" dirty="0" smtClean="0">
                <a:latin typeface="黑体" pitchFamily="49" charset="-122"/>
                <a:ea typeface="黑体" pitchFamily="49" charset="-122"/>
              </a:rPr>
              <a:t>）中职</a:t>
            </a:r>
            <a:endParaRPr lang="zh-CN" altLang="en-US" dirty="0">
              <a:latin typeface="黑体" pitchFamily="49" charset="-122"/>
              <a:ea typeface="黑体" pitchFamily="49" charset="-122"/>
            </a:endParaRPr>
          </a:p>
        </p:txBody>
      </p:sp>
      <p:sp>
        <p:nvSpPr>
          <p:cNvPr id="5" name="矩形 25"/>
          <p:cNvSpPr>
            <a:spLocks noChangeArrowheads="1"/>
          </p:cNvSpPr>
          <p:nvPr/>
        </p:nvSpPr>
        <p:spPr bwMode="auto">
          <a:xfrm>
            <a:off x="775053" y="2708920"/>
            <a:ext cx="7865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latin typeface="黑体" pitchFamily="49" charset="-122"/>
                <a:ea typeface="黑体" pitchFamily="49" charset="-122"/>
              </a:rPr>
              <a:t>2</a:t>
            </a:r>
            <a:r>
              <a:rPr lang="zh-CN" altLang="en-US" b="1" dirty="0" smtClean="0">
                <a:latin typeface="黑体" pitchFamily="49" charset="-122"/>
                <a:ea typeface="黑体" pitchFamily="49" charset="-122"/>
              </a:rPr>
              <a:t>、</a:t>
            </a:r>
            <a:r>
              <a:rPr lang="en-US" altLang="zh-CN" b="1" dirty="0" err="1" smtClean="0">
                <a:latin typeface="黑体" pitchFamily="49" charset="-122"/>
                <a:ea typeface="黑体" pitchFamily="49" charset="-122"/>
              </a:rPr>
              <a:t>.Net</a:t>
            </a:r>
            <a:r>
              <a:rPr lang="zh-CN" altLang="en-US" b="1" dirty="0" smtClean="0">
                <a:latin typeface="黑体" pitchFamily="49" charset="-122"/>
                <a:ea typeface="黑体" pitchFamily="49" charset="-122"/>
              </a:rPr>
              <a:t>项目配置</a:t>
            </a:r>
            <a:r>
              <a:rPr lang="zh-CN" altLang="en-US" dirty="0" smtClean="0">
                <a:latin typeface="黑体" pitchFamily="49" charset="-122"/>
                <a:ea typeface="黑体" pitchFamily="49" charset="-122"/>
              </a:rPr>
              <a:t>：</a:t>
            </a:r>
            <a:endParaRPr lang="zh-CN" altLang="en-US" dirty="0">
              <a:latin typeface="黑体" pitchFamily="49" charset="-122"/>
              <a:ea typeface="黑体"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41" y="3789040"/>
            <a:ext cx="7344816" cy="2880320"/>
          </a:xfrm>
          <a:prstGeom prst="rect">
            <a:avLst/>
          </a:prstGeom>
        </p:spPr>
      </p:pic>
      <p:sp>
        <p:nvSpPr>
          <p:cNvPr id="7" name="矩形 25"/>
          <p:cNvSpPr>
            <a:spLocks noChangeArrowheads="1"/>
          </p:cNvSpPr>
          <p:nvPr/>
        </p:nvSpPr>
        <p:spPr bwMode="auto">
          <a:xfrm>
            <a:off x="1004219" y="3078252"/>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）源码管理</a:t>
            </a:r>
            <a:endParaRPr lang="en-US" altLang="zh-CN" dirty="0" smtClean="0">
              <a:latin typeface="黑体" pitchFamily="49" charset="-122"/>
              <a:ea typeface="黑体" pitchFamily="49" charset="-122"/>
            </a:endParaRPr>
          </a:p>
        </p:txBody>
      </p:sp>
    </p:spTree>
    <p:extLst>
      <p:ext uri="{BB962C8B-B14F-4D97-AF65-F5344CB8AC3E}">
        <p14:creationId xmlns:p14="http://schemas.microsoft.com/office/powerpoint/2010/main" val="31654902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704641" y="10527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t>（</a:t>
            </a:r>
            <a:r>
              <a:rPr lang="en-US" altLang="zh-CN" dirty="0" smtClean="0"/>
              <a:t>2</a:t>
            </a:r>
            <a:r>
              <a:rPr lang="zh-CN" altLang="en-US" dirty="0" smtClean="0"/>
              <a:t>）编译：</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87" y="2060848"/>
            <a:ext cx="8187613" cy="3960440"/>
          </a:xfrm>
          <a:prstGeom prst="rect">
            <a:avLst/>
          </a:prstGeom>
        </p:spPr>
      </p:pic>
    </p:spTree>
    <p:extLst>
      <p:ext uri="{BB962C8B-B14F-4D97-AF65-F5344CB8AC3E}">
        <p14:creationId xmlns:p14="http://schemas.microsoft.com/office/powerpoint/2010/main" val="2583282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a:spLocks noChangeArrowheads="1"/>
          </p:cNvSpPr>
          <p:nvPr/>
        </p:nvSpPr>
        <p:spPr bwMode="auto">
          <a:xfrm>
            <a:off x="672726" y="977295"/>
            <a:ext cx="77724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dirty="0" smtClean="0"/>
              <a:t>区别？</a:t>
            </a:r>
            <a:endParaRPr lang="en-US" altLang="zh-CN" sz="2800" dirty="0" smtClean="0"/>
          </a:p>
          <a:p>
            <a:pPr marL="457200" indent="-457200">
              <a:lnSpc>
                <a:spcPct val="150000"/>
              </a:lnSpc>
              <a:buFont typeface="Wingdings" pitchFamily="2" charset="2"/>
              <a:buChar char="Ø"/>
            </a:pPr>
            <a:r>
              <a:rPr lang="zh-CN" altLang="en-US" sz="2400" dirty="0" smtClean="0"/>
              <a:t>持续</a:t>
            </a:r>
            <a:r>
              <a:rPr lang="zh-CN" altLang="en-US" sz="2400" dirty="0"/>
              <a:t>集成（</a:t>
            </a:r>
            <a:r>
              <a:rPr lang="en-US" altLang="zh-CN" sz="2400" dirty="0"/>
              <a:t>Continuous Integration</a:t>
            </a:r>
            <a:r>
              <a:rPr lang="zh-CN" altLang="en-US" sz="2400" dirty="0" smtClean="0"/>
              <a:t>）</a:t>
            </a:r>
            <a:endParaRPr lang="en-US" altLang="zh-CN" sz="2400" dirty="0" smtClean="0"/>
          </a:p>
          <a:p>
            <a:pPr marL="457200" indent="-457200">
              <a:lnSpc>
                <a:spcPct val="150000"/>
              </a:lnSpc>
              <a:buFont typeface="Wingdings" pitchFamily="2" charset="2"/>
              <a:buChar char="Ø"/>
            </a:pPr>
            <a:r>
              <a:rPr lang="zh-CN" altLang="en-US" sz="2400" dirty="0" smtClean="0"/>
              <a:t>持续</a:t>
            </a:r>
            <a:r>
              <a:rPr lang="zh-CN" altLang="en-US" sz="2400" dirty="0"/>
              <a:t>交付（</a:t>
            </a:r>
            <a:r>
              <a:rPr lang="en-US" altLang="zh-CN" sz="2400" dirty="0"/>
              <a:t>Continuous Delivery</a:t>
            </a:r>
            <a:r>
              <a:rPr lang="zh-CN" altLang="en-US" sz="2400" dirty="0" smtClean="0"/>
              <a:t>）</a:t>
            </a:r>
            <a:endParaRPr lang="en-US" altLang="zh-CN" sz="2400" dirty="0" smtClean="0"/>
          </a:p>
          <a:p>
            <a:pPr marL="457200" indent="-457200">
              <a:lnSpc>
                <a:spcPct val="150000"/>
              </a:lnSpc>
              <a:buFont typeface="Wingdings" pitchFamily="2" charset="2"/>
              <a:buChar char="Ø"/>
            </a:pPr>
            <a:r>
              <a:rPr lang="zh-CN" altLang="en-US" sz="2400" dirty="0" smtClean="0"/>
              <a:t>持续</a:t>
            </a:r>
            <a:r>
              <a:rPr lang="zh-CN" altLang="en-US" sz="2400" dirty="0"/>
              <a:t>部署（</a:t>
            </a:r>
            <a:r>
              <a:rPr lang="en-US" altLang="zh-CN" sz="2400" dirty="0"/>
              <a:t>Continuous Deployment</a:t>
            </a:r>
            <a:r>
              <a:rPr lang="zh-CN" altLang="en-US" sz="2800" dirty="0" smtClean="0"/>
              <a:t>）</a:t>
            </a:r>
            <a:endParaRPr lang="en-US" altLang="zh-CN" sz="2800" dirty="0" smtClean="0">
              <a:ea typeface="黑体" pitchFamily="2" charset="-122"/>
            </a:endParaRPr>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spTree>
    <p:extLst>
      <p:ext uri="{BB962C8B-B14F-4D97-AF65-F5344CB8AC3E}">
        <p14:creationId xmlns:p14="http://schemas.microsoft.com/office/powerpoint/2010/main" val="29702070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704641" y="10527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t>（</a:t>
            </a:r>
            <a:r>
              <a:rPr lang="en-US" altLang="zh-CN" dirty="0" smtClean="0"/>
              <a:t>2</a:t>
            </a:r>
            <a:r>
              <a:rPr lang="zh-CN" altLang="en-US" dirty="0" smtClean="0"/>
              <a:t>）打包：</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40" y="1846996"/>
            <a:ext cx="7783017" cy="3888432"/>
          </a:xfrm>
          <a:prstGeom prst="rect">
            <a:avLst/>
          </a:prstGeom>
        </p:spPr>
      </p:pic>
    </p:spTree>
    <p:extLst>
      <p:ext uri="{BB962C8B-B14F-4D97-AF65-F5344CB8AC3E}">
        <p14:creationId xmlns:p14="http://schemas.microsoft.com/office/powerpoint/2010/main" val="41409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704641" y="1052736"/>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t>1</a:t>
            </a:r>
            <a:r>
              <a:rPr lang="zh-CN" altLang="en-US" b="1" dirty="0"/>
              <a:t>、</a:t>
            </a:r>
            <a:r>
              <a:rPr lang="en-US" altLang="zh-CN" b="1" dirty="0" smtClean="0"/>
              <a:t>U3D</a:t>
            </a:r>
            <a:r>
              <a:rPr lang="zh-CN" altLang="en-US" b="1" dirty="0" smtClean="0"/>
              <a:t>项目</a:t>
            </a:r>
            <a:r>
              <a:rPr lang="zh-CN" altLang="en-US" dirty="0" smtClean="0"/>
              <a:t>：</a:t>
            </a:r>
            <a:endParaRPr lang="zh-CN" altLang="en-US" dirty="0"/>
          </a:p>
        </p:txBody>
      </p:sp>
      <p:sp>
        <p:nvSpPr>
          <p:cNvPr id="2" name="矩形 1"/>
          <p:cNvSpPr/>
          <p:nvPr/>
        </p:nvSpPr>
        <p:spPr>
          <a:xfrm>
            <a:off x="789742" y="3068960"/>
            <a:ext cx="2784276" cy="369332"/>
          </a:xfrm>
          <a:prstGeom prst="rect">
            <a:avLst/>
          </a:prstGeom>
        </p:spPr>
        <p:txBody>
          <a:bodyPr wrap="square">
            <a:spAutoFit/>
          </a:bodyPr>
          <a:lstStyle/>
          <a:p>
            <a:r>
              <a:rPr lang="zh-CN" altLang="en-US" dirty="0" smtClean="0"/>
              <a:t> （</a:t>
            </a:r>
            <a:r>
              <a:rPr lang="en-US" altLang="zh-CN" dirty="0"/>
              <a:t>1</a:t>
            </a:r>
            <a:r>
              <a:rPr lang="zh-CN" altLang="en-US" dirty="0" smtClean="0"/>
              <a:t>）源码管理</a:t>
            </a:r>
            <a:endParaRPr lang="zh-CN" altLang="en-US" dirty="0"/>
          </a:p>
        </p:txBody>
      </p:sp>
      <p:sp>
        <p:nvSpPr>
          <p:cNvPr id="5" name="矩形 25"/>
          <p:cNvSpPr>
            <a:spLocks noChangeArrowheads="1"/>
          </p:cNvSpPr>
          <p:nvPr/>
        </p:nvSpPr>
        <p:spPr bwMode="auto">
          <a:xfrm>
            <a:off x="789742" y="2519471"/>
            <a:ext cx="7865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a:t>2</a:t>
            </a:r>
            <a:r>
              <a:rPr lang="zh-CN" altLang="en-US" b="1" dirty="0" smtClean="0"/>
              <a:t>、</a:t>
            </a:r>
            <a:r>
              <a:rPr lang="en-US" altLang="zh-CN" b="1" dirty="0" smtClean="0"/>
              <a:t>U3D</a:t>
            </a:r>
            <a:r>
              <a:rPr lang="zh-CN" altLang="en-US" b="1" dirty="0" smtClean="0"/>
              <a:t>项目配置</a:t>
            </a:r>
            <a:r>
              <a:rPr lang="zh-CN" altLang="en-US" dirty="0" smtClean="0"/>
              <a:t>：</a:t>
            </a:r>
            <a:endParaRPr lang="zh-CN" altLang="en-US" dirty="0"/>
          </a:p>
        </p:txBody>
      </p:sp>
      <p:sp>
        <p:nvSpPr>
          <p:cNvPr id="8" name="矩形 7"/>
          <p:cNvSpPr/>
          <p:nvPr/>
        </p:nvSpPr>
        <p:spPr>
          <a:xfrm>
            <a:off x="906800" y="1772929"/>
            <a:ext cx="2784276" cy="369332"/>
          </a:xfrm>
          <a:prstGeom prst="rect">
            <a:avLst/>
          </a:prstGeom>
        </p:spPr>
        <p:txBody>
          <a:bodyPr wrap="square">
            <a:spAutoFit/>
          </a:bodyPr>
          <a:lstStyle/>
          <a:p>
            <a:r>
              <a:rPr lang="zh-CN" altLang="en-US" dirty="0" smtClean="0"/>
              <a:t> （</a:t>
            </a:r>
            <a:r>
              <a:rPr lang="en-US" altLang="zh-CN" dirty="0"/>
              <a:t>1</a:t>
            </a:r>
            <a:r>
              <a:rPr lang="zh-CN" altLang="en-US" dirty="0" smtClean="0"/>
              <a:t>）</a:t>
            </a:r>
            <a:r>
              <a:rPr lang="en-US" altLang="zh-CN" dirty="0" smtClean="0"/>
              <a:t>XR(3D)</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38" y="3664606"/>
            <a:ext cx="8012819" cy="1924634"/>
          </a:xfrm>
          <a:prstGeom prst="rect">
            <a:avLst/>
          </a:prstGeom>
        </p:spPr>
      </p:pic>
    </p:spTree>
    <p:extLst>
      <p:ext uri="{BB962C8B-B14F-4D97-AF65-F5344CB8AC3E}">
        <p14:creationId xmlns:p14="http://schemas.microsoft.com/office/powerpoint/2010/main" val="31654902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三、公司案例分类</a:t>
            </a:r>
            <a:endParaRPr kumimoji="1" lang="zh-CN" altLang="en-US" sz="4000" b="1" dirty="0">
              <a:effectLst>
                <a:outerShdw blurRad="38100" dist="38100" dir="2700000" algn="tl">
                  <a:srgbClr val="FFFFFF"/>
                </a:outerShdw>
              </a:effectLst>
              <a:ea typeface="宋体" pitchFamily="2" charset="-122"/>
            </a:endParaRPr>
          </a:p>
        </p:txBody>
      </p:sp>
      <p:sp>
        <p:nvSpPr>
          <p:cNvPr id="3" name="矩形 25"/>
          <p:cNvSpPr>
            <a:spLocks noChangeArrowheads="1"/>
          </p:cNvSpPr>
          <p:nvPr/>
        </p:nvSpPr>
        <p:spPr bwMode="auto">
          <a:xfrm>
            <a:off x="549072" y="3332863"/>
            <a:ext cx="7532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a:latin typeface="黑体" pitchFamily="49" charset="-122"/>
                <a:ea typeface="黑体" pitchFamily="49" charset="-122"/>
              </a:rPr>
              <a:t>3</a:t>
            </a:r>
            <a:r>
              <a:rPr lang="zh-CN" altLang="en-US" dirty="0" smtClean="0">
                <a:latin typeface="黑体" pitchFamily="49" charset="-122"/>
                <a:ea typeface="黑体" pitchFamily="49" charset="-122"/>
              </a:rPr>
              <a:t>）打包：</a:t>
            </a:r>
            <a:endParaRPr lang="zh-CN" altLang="en-US" dirty="0">
              <a:latin typeface="黑体" pitchFamily="49" charset="-122"/>
              <a:ea typeface="黑体"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72" y="1484784"/>
            <a:ext cx="8092121" cy="1657143"/>
          </a:xfrm>
          <a:prstGeom prst="rect">
            <a:avLst/>
          </a:prstGeom>
        </p:spPr>
      </p:pic>
      <p:sp>
        <p:nvSpPr>
          <p:cNvPr id="9" name="矩形 25"/>
          <p:cNvSpPr>
            <a:spLocks noChangeArrowheads="1"/>
          </p:cNvSpPr>
          <p:nvPr/>
        </p:nvSpPr>
        <p:spPr bwMode="auto">
          <a:xfrm>
            <a:off x="703625" y="993805"/>
            <a:ext cx="7783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）编译：</a:t>
            </a:r>
            <a:endParaRPr lang="zh-CN" altLang="en-US" dirty="0">
              <a:latin typeface="黑体" pitchFamily="49" charset="-122"/>
              <a:ea typeface="黑体"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72" y="3865449"/>
            <a:ext cx="8064259" cy="2495238"/>
          </a:xfrm>
          <a:prstGeom prst="rect">
            <a:avLst/>
          </a:prstGeom>
        </p:spPr>
      </p:pic>
    </p:spTree>
    <p:extLst>
      <p:ext uri="{BB962C8B-B14F-4D97-AF65-F5344CB8AC3E}">
        <p14:creationId xmlns:p14="http://schemas.microsoft.com/office/powerpoint/2010/main" val="2786971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a:spLocks noChangeArrowheads="1"/>
          </p:cNvSpPr>
          <p:nvPr/>
        </p:nvSpPr>
        <p:spPr bwMode="auto">
          <a:xfrm>
            <a:off x="672726" y="977295"/>
            <a:ext cx="7772400" cy="65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dirty="0"/>
              <a:t>持续集成（</a:t>
            </a:r>
            <a:r>
              <a:rPr lang="en-US" altLang="zh-CN" sz="2800" dirty="0"/>
              <a:t>Continuous Integration</a:t>
            </a:r>
            <a:r>
              <a:rPr lang="zh-CN" altLang="en-US" sz="2800" dirty="0" smtClean="0"/>
              <a:t>）</a:t>
            </a:r>
            <a:endParaRPr lang="en-US" altLang="zh-CN" sz="2800" dirty="0" smtClean="0"/>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338" y="2348880"/>
            <a:ext cx="7429175" cy="297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24098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a:spLocks noChangeArrowheads="1"/>
          </p:cNvSpPr>
          <p:nvPr/>
        </p:nvSpPr>
        <p:spPr bwMode="auto">
          <a:xfrm>
            <a:off x="672726" y="977295"/>
            <a:ext cx="7772400" cy="65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dirty="0"/>
              <a:t>持续交付（</a:t>
            </a:r>
            <a:r>
              <a:rPr lang="en-US" altLang="zh-CN" sz="2800" dirty="0"/>
              <a:t>Continuous Delivery</a:t>
            </a:r>
            <a:r>
              <a:rPr lang="zh-CN" altLang="en-US" sz="2800" dirty="0"/>
              <a:t>）</a:t>
            </a:r>
            <a:endParaRPr lang="en-US" altLang="zh-CN" sz="2800" dirty="0"/>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168" y="2476118"/>
            <a:ext cx="5976664" cy="422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0670" y="1628800"/>
            <a:ext cx="7597632" cy="783163"/>
          </a:xfrm>
          <a:prstGeom prst="rect">
            <a:avLst/>
          </a:prstGeom>
          <a:noFill/>
        </p:spPr>
        <p:txBody>
          <a:bodyPr wrap="square" rtlCol="0">
            <a:spAutoFit/>
          </a:bodyPr>
          <a:lstStyle/>
          <a:p>
            <a:pPr indent="446088">
              <a:lnSpc>
                <a:spcPct val="150000"/>
              </a:lnSpc>
            </a:pPr>
            <a:r>
              <a:rPr lang="zh-CN" altLang="en-US" sz="1600" dirty="0">
                <a:latin typeface="+mn-ea"/>
              </a:rPr>
              <a:t>持续交付在持续集成的基础上，将集成后的代码部署到更贴近真实运行环境的「类生产环境」（</a:t>
            </a:r>
            <a:r>
              <a:rPr lang="en-US" altLang="zh-CN" sz="1600" i="1" dirty="0">
                <a:latin typeface="+mn-ea"/>
              </a:rPr>
              <a:t>production-like environments</a:t>
            </a:r>
            <a:r>
              <a:rPr lang="zh-CN" altLang="en-US" sz="1600" dirty="0">
                <a:latin typeface="+mn-ea"/>
              </a:rPr>
              <a:t>）中</a:t>
            </a:r>
            <a:r>
              <a:rPr lang="zh-CN" altLang="en-US" sz="1600" dirty="0" smtClean="0">
                <a:latin typeface="+mn-ea"/>
              </a:rPr>
              <a:t>。</a:t>
            </a:r>
            <a:endParaRPr lang="zh-CN" altLang="en-US" sz="1600" dirty="0">
              <a:latin typeface="+mn-ea"/>
            </a:endParaRPr>
          </a:p>
        </p:txBody>
      </p:sp>
      <p:sp>
        <p:nvSpPr>
          <p:cNvPr id="2" name="椭圆 1"/>
          <p:cNvSpPr/>
          <p:nvPr/>
        </p:nvSpPr>
        <p:spPr>
          <a:xfrm>
            <a:off x="6300192" y="5877272"/>
            <a:ext cx="122413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8277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a:spLocks noChangeArrowheads="1"/>
          </p:cNvSpPr>
          <p:nvPr/>
        </p:nvSpPr>
        <p:spPr bwMode="auto">
          <a:xfrm>
            <a:off x="672726" y="908720"/>
            <a:ext cx="7772400" cy="73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dirty="0"/>
              <a:t>持续部署（</a:t>
            </a:r>
            <a:r>
              <a:rPr lang="en-US" altLang="zh-CN" sz="2800" dirty="0"/>
              <a:t>Continuous Deployment</a:t>
            </a:r>
            <a:r>
              <a:rPr lang="zh-CN" altLang="en-US" sz="3200" dirty="0" smtClean="0"/>
              <a:t>）</a:t>
            </a:r>
            <a:endParaRPr lang="en-US" altLang="zh-CN" sz="3200" dirty="0">
              <a:ea typeface="黑体" pitchFamily="2" charset="-122"/>
            </a:endParaRPr>
          </a:p>
        </p:txBody>
      </p:sp>
      <p:sp>
        <p:nvSpPr>
          <p:cNvPr id="4" name="Text Box 13"/>
          <p:cNvSpPr txBox="1">
            <a:spLocks noChangeArrowheads="1"/>
          </p:cNvSpPr>
          <p:nvPr/>
        </p:nvSpPr>
        <p:spPr bwMode="auto">
          <a:xfrm>
            <a:off x="0" y="0"/>
            <a:ext cx="8763000" cy="701675"/>
          </a:xfrm>
          <a:prstGeom prst="rect">
            <a:avLst/>
          </a:prstGeom>
          <a:noFill/>
          <a:ln w="9525">
            <a:noFill/>
            <a:miter lim="800000"/>
            <a:headEnd/>
            <a:tailEnd/>
          </a:ln>
          <a:effectLst/>
        </p:spPr>
        <p:txBody>
          <a:bodyPr>
            <a:spAutoFit/>
          </a:bodyPr>
          <a:lstStyle/>
          <a:p>
            <a:pPr>
              <a:spcBef>
                <a:spcPct val="50000"/>
              </a:spcBef>
              <a:defRPr/>
            </a:pPr>
            <a:r>
              <a:rPr kumimoji="1" lang="zh-CN" altLang="en-US" sz="4000" dirty="0">
                <a:solidFill>
                  <a:srgbClr val="FFFFFF"/>
                </a:solidFill>
                <a:effectLst>
                  <a:outerShdw blurRad="38100" dist="38100" dir="2700000" algn="tl">
                    <a:srgbClr val="000000"/>
                  </a:outerShdw>
                </a:effectLst>
                <a:latin typeface="黑体" pitchFamily="2" charset="-122"/>
                <a:ea typeface="黑体" pitchFamily="2" charset="-122"/>
              </a:rPr>
              <a:t>　一</a:t>
            </a:r>
            <a:r>
              <a:rPr kumimoji="1" lang="zh-CN" altLang="en-US" sz="4000" dirty="0" smtClean="0">
                <a:solidFill>
                  <a:srgbClr val="FFFFFF"/>
                </a:solidFill>
                <a:effectLst>
                  <a:outerShdw blurRad="38100" dist="38100" dir="2700000" algn="tl">
                    <a:srgbClr val="000000"/>
                  </a:outerShdw>
                </a:effectLst>
                <a:latin typeface="黑体" pitchFamily="2" charset="-122"/>
                <a:ea typeface="黑体" pitchFamily="2" charset="-122"/>
              </a:rPr>
              <a:t>、什么是持续集成？</a:t>
            </a:r>
            <a:endParaRPr kumimoji="1" lang="zh-CN" altLang="en-US" sz="4000" b="1" dirty="0">
              <a:effectLst>
                <a:outerShdw blurRad="38100" dist="38100" dir="2700000" algn="tl">
                  <a:srgbClr val="FFFFFF"/>
                </a:outerShdw>
              </a:effectLst>
              <a:ea typeface="宋体" pitchFamily="2"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76872"/>
            <a:ext cx="613052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0670" y="1700808"/>
            <a:ext cx="7597632" cy="461665"/>
          </a:xfrm>
          <a:prstGeom prst="rect">
            <a:avLst/>
          </a:prstGeom>
          <a:noFill/>
        </p:spPr>
        <p:txBody>
          <a:bodyPr wrap="square" rtlCol="0">
            <a:spAutoFit/>
          </a:bodyPr>
          <a:lstStyle/>
          <a:p>
            <a:pPr indent="268288">
              <a:lnSpc>
                <a:spcPct val="150000"/>
              </a:lnSpc>
            </a:pPr>
            <a:r>
              <a:rPr lang="zh-CN" altLang="en-US" sz="1600" dirty="0">
                <a:latin typeface="+mn-ea"/>
              </a:rPr>
              <a:t>持续部署则是在持续交付的基础上，把部署到生产环境的</a:t>
            </a:r>
            <a:r>
              <a:rPr lang="zh-CN" altLang="en-US" sz="1600" dirty="0" smtClean="0">
                <a:latin typeface="+mn-ea"/>
              </a:rPr>
              <a:t>过程自动化</a:t>
            </a:r>
            <a:endParaRPr lang="zh-CN" altLang="en-US" sz="1600" dirty="0">
              <a:latin typeface="+mn-ea"/>
            </a:endParaRPr>
          </a:p>
        </p:txBody>
      </p:sp>
      <p:sp>
        <p:nvSpPr>
          <p:cNvPr id="7" name="椭圆 6"/>
          <p:cNvSpPr/>
          <p:nvPr/>
        </p:nvSpPr>
        <p:spPr>
          <a:xfrm>
            <a:off x="6660232" y="5877272"/>
            <a:ext cx="122413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5437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3"/>
          <p:cNvSpPr txBox="1">
            <a:spLocks noChangeArrowheads="1"/>
          </p:cNvSpPr>
          <p:nvPr/>
        </p:nvSpPr>
        <p:spPr bwMode="auto">
          <a:xfrm>
            <a:off x="0" y="0"/>
            <a:ext cx="8763000" cy="707886"/>
          </a:xfrm>
          <a:prstGeom prst="rect">
            <a:avLst/>
          </a:prstGeom>
          <a:noFill/>
          <a:ln w="9525">
            <a:noFill/>
            <a:miter lim="800000"/>
            <a:headEnd/>
            <a:tailEnd/>
          </a:ln>
          <a:effectLst/>
        </p:spPr>
        <p:txBody>
          <a:bodyPr>
            <a:spAutoFit/>
          </a:bodyPr>
          <a:lstStyle/>
          <a:p>
            <a:r>
              <a:rPr lang="zh-CN" altLang="en-US" sz="4000" dirty="0" smtClean="0">
                <a:ea typeface="黑体" pitchFamily="2" charset="-122"/>
              </a:rPr>
              <a:t>二、</a:t>
            </a:r>
            <a:r>
              <a:rPr lang="en-US" altLang="zh-CN" sz="4000" dirty="0" smtClean="0">
                <a:ea typeface="黑体" pitchFamily="2" charset="-122"/>
              </a:rPr>
              <a:t>Jenkins</a:t>
            </a:r>
            <a:r>
              <a:rPr lang="zh-CN" altLang="en-US" sz="4000" dirty="0">
                <a:ea typeface="黑体" pitchFamily="2" charset="-122"/>
              </a:rPr>
              <a:t>介绍</a:t>
            </a:r>
            <a:endParaRPr lang="zh-CN" altLang="en-US" sz="4000" dirty="0">
              <a:ea typeface="黑体" pitchFamily="2" charset="-122"/>
            </a:endParaRPr>
          </a:p>
        </p:txBody>
      </p:sp>
      <p:sp>
        <p:nvSpPr>
          <p:cNvPr id="4099" name="矩形 25"/>
          <p:cNvSpPr>
            <a:spLocks noChangeArrowheads="1"/>
          </p:cNvSpPr>
          <p:nvPr/>
        </p:nvSpPr>
        <p:spPr bwMode="auto">
          <a:xfrm>
            <a:off x="657121" y="980728"/>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dirty="0">
                <a:ea typeface="黑体" pitchFamily="2" charset="-122"/>
              </a:rPr>
              <a:t>Jenkins</a:t>
            </a:r>
            <a:r>
              <a:rPr lang="zh-CN" altLang="en-US" sz="2800" dirty="0" smtClean="0">
                <a:ea typeface="黑体" pitchFamily="2" charset="-122"/>
              </a:rPr>
              <a:t>介绍</a:t>
            </a:r>
            <a:endParaRPr lang="zh-CN" altLang="en-US" sz="2800" dirty="0">
              <a:ea typeface="黑体" pitchFamily="2" charset="-122"/>
            </a:endParaRPr>
          </a:p>
        </p:txBody>
      </p:sp>
      <p:sp>
        <p:nvSpPr>
          <p:cNvPr id="4100" name="矩形 25"/>
          <p:cNvSpPr>
            <a:spLocks noChangeArrowheads="1"/>
          </p:cNvSpPr>
          <p:nvPr/>
        </p:nvSpPr>
        <p:spPr bwMode="auto">
          <a:xfrm>
            <a:off x="714425" y="1628800"/>
            <a:ext cx="7783016" cy="85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dirty="0" smtClean="0">
                <a:latin typeface="黑体" pitchFamily="49" charset="-122"/>
                <a:ea typeface="黑体" pitchFamily="49" charset="-122"/>
              </a:rPr>
              <a:t>Jenkins</a:t>
            </a:r>
            <a:r>
              <a:rPr lang="zh-CN" altLang="en-US" dirty="0" smtClean="0">
                <a:latin typeface="黑体" pitchFamily="49" charset="-122"/>
                <a:ea typeface="黑体" pitchFamily="49" charset="-122"/>
              </a:rPr>
              <a:t>，原名</a:t>
            </a:r>
            <a:r>
              <a:rPr lang="en-US" altLang="zh-CN" dirty="0" smtClean="0">
                <a:latin typeface="黑体" pitchFamily="49" charset="-122"/>
                <a:ea typeface="黑体" pitchFamily="49" charset="-122"/>
              </a:rPr>
              <a:t>Hudson</a:t>
            </a:r>
            <a:r>
              <a:rPr lang="zh-CN" altLang="en-US" dirty="0" smtClean="0">
                <a:latin typeface="黑体" pitchFamily="49" charset="-122"/>
                <a:ea typeface="黑体" pitchFamily="49" charset="-122"/>
              </a:rPr>
              <a:t>，</a:t>
            </a:r>
            <a:r>
              <a:rPr lang="en-US" altLang="zh-CN" dirty="0" smtClean="0">
                <a:latin typeface="黑体" pitchFamily="49" charset="-122"/>
                <a:ea typeface="黑体" pitchFamily="49" charset="-122"/>
              </a:rPr>
              <a:t>2011</a:t>
            </a:r>
            <a:r>
              <a:rPr lang="zh-CN" altLang="en-US" dirty="0" smtClean="0">
                <a:latin typeface="黑体" pitchFamily="49" charset="-122"/>
                <a:ea typeface="黑体" pitchFamily="49" charset="-122"/>
              </a:rPr>
              <a:t>年改为现在的名字，它是一个开源的实现持续集成的软件工具。官方网站：</a:t>
            </a:r>
            <a:r>
              <a:rPr lang="en-US" altLang="zh-CN" dirty="0" smtClean="0">
                <a:latin typeface="黑体" pitchFamily="49" charset="-122"/>
                <a:ea typeface="黑体" pitchFamily="49" charset="-122"/>
                <a:hlinkClick r:id="rId2" tooltip="http://jenkins-ci.org/"/>
              </a:rPr>
              <a:t>http://jenkins-ci.org/</a:t>
            </a:r>
            <a:r>
              <a:rPr lang="zh-CN" altLang="en-US" dirty="0" smtClean="0">
                <a:latin typeface="黑体" pitchFamily="49" charset="-122"/>
                <a:ea typeface="黑体" pitchFamily="49" charset="-122"/>
              </a:rPr>
              <a:t>。</a:t>
            </a:r>
            <a:endParaRPr lang="en-US" altLang="zh-CN" dirty="0" smtClean="0">
              <a:latin typeface="黑体" pitchFamily="49" charset="-122"/>
              <a:ea typeface="黑体"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25" y="2780928"/>
            <a:ext cx="7783016" cy="3541109"/>
          </a:xfrm>
          <a:prstGeom prst="rect">
            <a:avLst/>
          </a:prstGeom>
        </p:spPr>
      </p:pic>
    </p:spTree>
    <p:extLst>
      <p:ext uri="{BB962C8B-B14F-4D97-AF65-F5344CB8AC3E}">
        <p14:creationId xmlns:p14="http://schemas.microsoft.com/office/powerpoint/2010/main" val="1159001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公司ppt模板">
  <a:themeElements>
    <a:clrScheme name="571TGp_business_light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fontScheme name="571TGp_business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71TGp_business_light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571TGp_business_light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571TGp_business_light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公司ppt模板</Template>
  <TotalTime>12686</TotalTime>
  <Words>1623</Words>
  <Application>Microsoft Office PowerPoint</Application>
  <PresentationFormat>全屏显示(4:3)</PresentationFormat>
  <Paragraphs>289</Paragraphs>
  <Slides>52</Slides>
  <Notes>0</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公司ppt模板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545</cp:revision>
  <dcterms:created xsi:type="dcterms:W3CDTF">2017-09-14T05:34:56Z</dcterms:created>
  <dcterms:modified xsi:type="dcterms:W3CDTF">2017-09-26T09:40:26Z</dcterms:modified>
</cp:coreProperties>
</file>